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5" r:id="rId18"/>
    <p:sldId id="273" r:id="rId19"/>
    <p:sldId id="274" r:id="rId20"/>
    <p:sldId id="276" r:id="rId21"/>
    <p:sldId id="277" r:id="rId22"/>
    <p:sldId id="264" r:id="rId23"/>
    <p:sldId id="278" r:id="rId24"/>
    <p:sldId id="283" r:id="rId25"/>
    <p:sldId id="286" r:id="rId26"/>
    <p:sldId id="284" r:id="rId27"/>
    <p:sldId id="289" r:id="rId28"/>
    <p:sldId id="285" r:id="rId29"/>
    <p:sldId id="279" r:id="rId30"/>
    <p:sldId id="280" r:id="rId31"/>
    <p:sldId id="281" r:id="rId32"/>
    <p:sldId id="282" r:id="rId33"/>
    <p:sldId id="287" r:id="rId34"/>
    <p:sldId id="290" r:id="rId35"/>
    <p:sldId id="288"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042421-4EB1-4CB2-A013-1481A474F79A}"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2421-4EB1-4CB2-A013-1481A474F79A}"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2421-4EB1-4CB2-A013-1481A474F79A}"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2421-4EB1-4CB2-A013-1481A474F79A}"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42421-4EB1-4CB2-A013-1481A474F79A}"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42421-4EB1-4CB2-A013-1481A474F79A}"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042421-4EB1-4CB2-A013-1481A474F79A}" type="datetimeFigureOut">
              <a:rPr lang="en-US" smtClean="0"/>
              <a:pPr/>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042421-4EB1-4CB2-A013-1481A474F79A}" type="datetimeFigureOut">
              <a:rPr lang="en-US" smtClean="0"/>
              <a:pPr/>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42421-4EB1-4CB2-A013-1481A474F79A}" type="datetimeFigureOut">
              <a:rPr lang="en-US" smtClean="0"/>
              <a:pPr/>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42421-4EB1-4CB2-A013-1481A474F79A}"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42421-4EB1-4CB2-A013-1481A474F79A}"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2F1A9-640A-4576-A198-6DB10669C3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alpha val="8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42421-4EB1-4CB2-A013-1481A474F79A}" type="datetimeFigureOut">
              <a:rPr lang="en-US" smtClean="0"/>
              <a:pPr/>
              <a:t>7/8/2014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2F1A9-640A-4576-A198-6DB10669C3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films.ushmm.org/film_player?movieID=68&amp;movieSig=EF-NS_067_OeFM&amp;movieSpeed=2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end.co/"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feature=player_detailpage&amp;v=_W9TP3tWmJ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NjIV5XMWPAg&amp;feature=player_embedd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hildrenandarmedconflict.un.org/effects-of-conflict/six-grave-violations/?p=111" TargetMode="External"/><Relationship Id="rId7" Type="http://schemas.openxmlformats.org/officeDocument/2006/relationships/hyperlink" Target="http://childrenandarmedconflict.un.org/effects-of-conflict/six-grave-violations/?p=123" TargetMode="External"/><Relationship Id="rId2" Type="http://schemas.openxmlformats.org/officeDocument/2006/relationships/hyperlink" Target="http://childrenandarmedconflict.un.org/effects-of-conflict/six-grave-violations/killing-and-maiming/" TargetMode="External"/><Relationship Id="rId1" Type="http://schemas.openxmlformats.org/officeDocument/2006/relationships/slideLayout" Target="../slideLayouts/slideLayout2.xml"/><Relationship Id="rId6" Type="http://schemas.openxmlformats.org/officeDocument/2006/relationships/hyperlink" Target="http://childrenandarmedconflict.un.org/effects-of-conflict/six-grave-violations/?p=2285" TargetMode="External"/><Relationship Id="rId5" Type="http://schemas.openxmlformats.org/officeDocument/2006/relationships/hyperlink" Target="http://childrenandarmedconflict.un.org/effects-of-conflict/six-grave-violations/?p=183" TargetMode="External"/><Relationship Id="rId4" Type="http://schemas.openxmlformats.org/officeDocument/2006/relationships/hyperlink" Target="http://childrenandarmedconflict.un.org/effects-of-conflict/six-grave-violations/?p=135"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invisiblechildren.com/media/videos/products/mothers-day-2013-meet-grac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nn.com/2014/07/07/world/africa/nigeria-boko-haram-women-escape/index.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dosomething.org/facts/11-facts-about-child-soldie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rw.or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ibtimes.co.uk/syria-child-soldiers-young-15-thrown-onto-front-lines-by-isis-1453768"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uk.news.yahoo.com/child-soldiers-worst-countries-recruiting-underage-fighters-130152737.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hrw.org/news/2014/07/01/un-report-shames-wartime-abusers-childre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hildsoldiers.org/who-we-are-2/"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hildrenandarmedconflict.un.org/our-work/paris-princip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2.gstatic.com/images?q=tbn:ANd9GcTNg7mvebB__8ejsyYCoGpZmHl89PB0YCQjBII1ekWPWCrS-AjGYQ"/>
          <p:cNvPicPr>
            <a:picLocks noChangeAspect="1" noChangeArrowheads="1"/>
          </p:cNvPicPr>
          <p:nvPr/>
        </p:nvPicPr>
        <p:blipFill>
          <a:blip r:embed="rId2" cstate="print"/>
          <a:srcRect/>
          <a:stretch>
            <a:fillRect/>
          </a:stretch>
        </p:blipFill>
        <p:spPr bwMode="auto">
          <a:xfrm>
            <a:off x="6477000" y="2438400"/>
            <a:ext cx="2575442" cy="3657600"/>
          </a:xfrm>
          <a:prstGeom prst="rect">
            <a:avLst/>
          </a:prstGeom>
          <a:noFill/>
        </p:spPr>
      </p:pic>
      <p:sp>
        <p:nvSpPr>
          <p:cNvPr id="2" name="Title 1"/>
          <p:cNvSpPr>
            <a:spLocks noGrp="1"/>
          </p:cNvSpPr>
          <p:nvPr>
            <p:ph type="ctrTitle"/>
          </p:nvPr>
        </p:nvSpPr>
        <p:spPr/>
        <p:txBody>
          <a:bodyPr>
            <a:normAutofit fontScale="90000"/>
          </a:bodyPr>
          <a:lstStyle/>
          <a:p>
            <a:r>
              <a:rPr lang="en-US" smtClean="0"/>
              <a:t>Rochester Summer Institute for Human Rights and Genocide Awareness</a:t>
            </a:r>
            <a:endParaRPr lang="en-US" dirty="0"/>
          </a:p>
        </p:txBody>
      </p:sp>
      <p:sp>
        <p:nvSpPr>
          <p:cNvPr id="3" name="Subtitle 2"/>
          <p:cNvSpPr>
            <a:spLocks noGrp="1"/>
          </p:cNvSpPr>
          <p:nvPr>
            <p:ph type="subTitle" idx="1"/>
          </p:nvPr>
        </p:nvSpPr>
        <p:spPr/>
        <p:txBody>
          <a:bodyPr>
            <a:normAutofit fontScale="85000" lnSpcReduction="20000"/>
          </a:bodyPr>
          <a:lstStyle/>
          <a:p>
            <a:r>
              <a:rPr lang="en-US" smtClean="0"/>
              <a:t>Child Soldiers</a:t>
            </a:r>
          </a:p>
          <a:p>
            <a:endParaRPr lang="en-US" smtClean="0"/>
          </a:p>
          <a:p>
            <a:r>
              <a:rPr lang="en-US" smtClean="0"/>
              <a:t>Presented by Jennifer Wilson</a:t>
            </a:r>
          </a:p>
          <a:p>
            <a:r>
              <a:rPr lang="en-US" smtClean="0"/>
              <a:t>NEHS, USHMM Teacher Fellow</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Autofit/>
          </a:bodyPr>
          <a:lstStyle/>
          <a:p>
            <a:r>
              <a:rPr lang="en-US" sz="3200" b="1" dirty="0" smtClean="0"/>
              <a:t>Hitler Youth gather on a street in Germany. [This image from Berlin was found in the P-20-1939 contact book]</a:t>
            </a:r>
            <a:endParaRPr lang="en-US" sz="3200" dirty="0"/>
          </a:p>
        </p:txBody>
      </p:sp>
      <p:pic>
        <p:nvPicPr>
          <p:cNvPr id="4" name="Content Placeholder 3" descr="RetrieveAssetCAH5M45D.jpg"/>
          <p:cNvPicPr>
            <a:picLocks noGrp="1" noChangeAspect="1"/>
          </p:cNvPicPr>
          <p:nvPr>
            <p:ph idx="1"/>
          </p:nvPr>
        </p:nvPicPr>
        <p:blipFill>
          <a:blip r:embed="rId2" cstate="print"/>
          <a:stretch>
            <a:fillRect/>
          </a:stretch>
        </p:blipFill>
        <p:spPr>
          <a:xfrm>
            <a:off x="1524000" y="2286000"/>
            <a:ext cx="6096000" cy="4124325"/>
          </a:xfrm>
        </p:spPr>
      </p:pic>
      <p:sp>
        <p:nvSpPr>
          <p:cNvPr id="5" name="Rectangle 4"/>
          <p:cNvSpPr/>
          <p:nvPr/>
        </p:nvSpPr>
        <p:spPr>
          <a:xfrm>
            <a:off x="6172200" y="1447800"/>
            <a:ext cx="3048655" cy="646331"/>
          </a:xfrm>
          <a:prstGeom prst="rect">
            <a:avLst/>
          </a:prstGeom>
        </p:spPr>
        <p:txBody>
          <a:bodyPr wrap="none">
            <a:spAutoFit/>
          </a:bodyPr>
          <a:lstStyle/>
          <a:p>
            <a:r>
              <a:rPr lang="en-US" dirty="0" smtClean="0"/>
              <a:t>Photograph # 47389, USHMM,</a:t>
            </a:r>
          </a:p>
          <a:p>
            <a:r>
              <a:rPr lang="en-US" dirty="0" err="1" smtClean="0"/>
              <a:t>Julien</a:t>
            </a:r>
            <a:r>
              <a:rPr lang="en-US" dirty="0" smtClean="0"/>
              <a:t> Bryan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ndalus" pitchFamily="2" charset="-78"/>
                <a:cs typeface="Andalus" pitchFamily="2" charset="-78"/>
              </a:rPr>
              <a:t>“Indoctrinating Youth”</a:t>
            </a:r>
            <a:br>
              <a:rPr lang="en-US" dirty="0" smtClean="0">
                <a:latin typeface="Andalus" pitchFamily="2" charset="-78"/>
                <a:cs typeface="Andalus" pitchFamily="2" charset="-78"/>
              </a:rPr>
            </a:br>
            <a:endParaRPr lang="en-US" dirty="0">
              <a:latin typeface="Andalus" pitchFamily="2" charset="-78"/>
              <a:cs typeface="Andalus" pitchFamily="2" charset="-78"/>
            </a:endParaRPr>
          </a:p>
        </p:txBody>
      </p:sp>
      <p:sp>
        <p:nvSpPr>
          <p:cNvPr id="3" name="Content Placeholder 2"/>
          <p:cNvSpPr>
            <a:spLocks noGrp="1"/>
          </p:cNvSpPr>
          <p:nvPr>
            <p:ph idx="1"/>
          </p:nvPr>
        </p:nvSpPr>
        <p:spPr>
          <a:xfrm>
            <a:off x="457200" y="990600"/>
            <a:ext cx="8229600" cy="4525963"/>
          </a:xfrm>
        </p:spPr>
        <p:txBody>
          <a:bodyPr>
            <a:noAutofit/>
          </a:bodyPr>
          <a:lstStyle/>
          <a:p>
            <a:pPr>
              <a:buNone/>
            </a:pPr>
            <a:r>
              <a:rPr lang="en-US" sz="2800" dirty="0" smtClean="0">
                <a:latin typeface="Arial Narrow" pitchFamily="34" charset="0"/>
              </a:rPr>
              <a:t>“These boys and girls enter our organizations [at] ten years of age, and often for the first time get a little fresh air; after four years of the Young Folk they go on to the Hitler Youth, where we have them for another four years . . . And even if they are still not complete National Socialists, they go to Labor Service and are smoothed out there for another six, seven months . . . And whatever class consciousness or social status might still be left . . . the </a:t>
            </a:r>
            <a:r>
              <a:rPr lang="en-US" sz="2800" dirty="0" err="1" smtClean="0">
                <a:latin typeface="Arial Narrow" pitchFamily="34" charset="0"/>
              </a:rPr>
              <a:t>Wehrmacht</a:t>
            </a:r>
            <a:r>
              <a:rPr lang="en-US" sz="2800" dirty="0" smtClean="0">
                <a:latin typeface="Arial Narrow" pitchFamily="34" charset="0"/>
              </a:rPr>
              <a:t> [German armed forces] will take care of that.” </a:t>
            </a:r>
            <a:br>
              <a:rPr lang="en-US" sz="2800" dirty="0" smtClean="0">
                <a:latin typeface="Arial Narrow" pitchFamily="34" charset="0"/>
              </a:rPr>
            </a:br>
            <a:r>
              <a:rPr lang="en-US" sz="2800" dirty="0" smtClean="0">
                <a:latin typeface="Arial Narrow" pitchFamily="34" charset="0"/>
              </a:rPr>
              <a:t>--Adolf Hitler (1938) </a:t>
            </a:r>
          </a:p>
          <a:p>
            <a:endParaRPr lang="en-US" sz="2400" dirty="0" smtClean="0">
              <a:solidFill>
                <a:schemeClr val="bg1"/>
              </a:solidFill>
              <a:latin typeface="Arial Narrow" pitchFamily="34" charset="0"/>
            </a:endParaRPr>
          </a:p>
          <a:p>
            <a:r>
              <a:rPr lang="en-US" sz="2400" dirty="0" smtClean="0">
                <a:solidFill>
                  <a:schemeClr val="bg1"/>
                </a:solidFill>
                <a:latin typeface="Arial Narrow" pitchFamily="34" charset="0"/>
              </a:rPr>
              <a:t>USHMM Holocaust Encyclopedia, http://www.ushmm.org/wlc/en/article.php?ModuleId=10007820</a:t>
            </a:r>
            <a:endParaRPr lang="en-US" sz="24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itchFamily="2" charset="-78"/>
                <a:cs typeface="Andalus" pitchFamily="2" charset="-78"/>
              </a:rPr>
              <a:t>Hitler Youth in Salzburg, 1938</a:t>
            </a:r>
          </a:p>
        </p:txBody>
      </p:sp>
      <p:sp>
        <p:nvSpPr>
          <p:cNvPr id="3" name="Content Placeholder 2"/>
          <p:cNvSpPr>
            <a:spLocks noGrp="1"/>
          </p:cNvSpPr>
          <p:nvPr>
            <p:ph idx="1"/>
          </p:nvPr>
        </p:nvSpPr>
        <p:spPr/>
        <p:txBody>
          <a:bodyPr/>
          <a:lstStyle/>
          <a:p>
            <a:r>
              <a:rPr lang="en-US" dirty="0" smtClean="0">
                <a:hlinkClick r:id="rId2"/>
              </a:rPr>
              <a:t>http://efilms.ushmm.org/film_player?movieID=68&amp;movieSig=EF-NS_067_OeFM&amp;movieSpeed=24</a:t>
            </a:r>
            <a:endParaRPr lang="en-US" dirty="0" smtClean="0"/>
          </a:p>
          <a:p>
            <a:endParaRPr lang="en-US" sz="2400" dirty="0"/>
          </a:p>
          <a:p>
            <a:r>
              <a:rPr lang="en-US" sz="2400" dirty="0" smtClean="0"/>
              <a:t>USHMM, Austrian Film Museum, Ludwig Boltzmann Institute for History and Society- </a:t>
            </a:r>
            <a:r>
              <a:rPr lang="en-US" sz="2400" i="1" dirty="0" smtClean="0"/>
              <a:t>The Ephemeral Films Project: National Socialism in Austria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Hitler </a:t>
            </a:r>
            <a:r>
              <a:rPr lang="en-US" dirty="0" err="1" smtClean="0">
                <a:latin typeface="Andalus" pitchFamily="2" charset="-78"/>
                <a:cs typeface="Andalus" pitchFamily="2" charset="-78"/>
              </a:rPr>
              <a:t>Jugend</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85000" lnSpcReduction="20000"/>
          </a:bodyPr>
          <a:lstStyle/>
          <a:p>
            <a:r>
              <a:rPr lang="en-US" dirty="0" smtClean="0"/>
              <a:t>In January 1933, the Hitler Youth had only 50,000 members, but by 1939 it increased to 5.4 million members before it became mandatory in 1939.</a:t>
            </a:r>
          </a:p>
          <a:p>
            <a:r>
              <a:rPr lang="en-US" dirty="0" smtClean="0"/>
              <a:t> The German authorities then prohibited or dissolved competing youth organizations.</a:t>
            </a:r>
          </a:p>
          <a:p>
            <a:r>
              <a:rPr lang="en-US" dirty="0" smtClean="0">
                <a:solidFill>
                  <a:srgbClr val="FFFF00"/>
                </a:solidFill>
              </a:rPr>
              <a:t>“In the classroom and in the Hitler Youth, instruction aimed to produce race-conscious, obedient, self-sacrificing Germans who would be willing to die for </a:t>
            </a:r>
            <a:r>
              <a:rPr lang="en-US" dirty="0" err="1" smtClean="0">
                <a:solidFill>
                  <a:srgbClr val="FFFF00"/>
                </a:solidFill>
              </a:rPr>
              <a:t>Führer</a:t>
            </a:r>
            <a:r>
              <a:rPr lang="en-US" dirty="0" smtClean="0">
                <a:solidFill>
                  <a:srgbClr val="FFFF00"/>
                </a:solidFill>
              </a:rPr>
              <a:t> and Fatherland.”</a:t>
            </a:r>
          </a:p>
          <a:p>
            <a:endParaRPr lang="en-US" dirty="0" smtClean="0"/>
          </a:p>
          <a:p>
            <a:pPr>
              <a:buNone/>
            </a:pPr>
            <a:r>
              <a:rPr lang="en-US" sz="2100" dirty="0" smtClean="0"/>
              <a:t>       http://www.ushmm.org/wlc/en/article.php?ModuleId=10007820</a:t>
            </a:r>
          </a:p>
          <a:p>
            <a:pPr>
              <a:buNone/>
            </a:pPr>
            <a:r>
              <a:rPr lang="en-US" sz="2100" dirty="0" smtClean="0"/>
              <a:t> </a:t>
            </a:r>
            <a:endParaRPr lang="en-US" sz="2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ndalus" pitchFamily="2" charset="-78"/>
                <a:cs typeface="Andalus" pitchFamily="2" charset="-78"/>
              </a:rPr>
              <a:t>Hitler </a:t>
            </a:r>
            <a:r>
              <a:rPr lang="en-US" sz="3600" dirty="0" err="1" smtClean="0">
                <a:latin typeface="Andalus" pitchFamily="2" charset="-78"/>
                <a:cs typeface="Andalus" pitchFamily="2" charset="-78"/>
              </a:rPr>
              <a:t>Jugend</a:t>
            </a:r>
            <a:r>
              <a:rPr lang="en-US" sz="3600" dirty="0" smtClean="0">
                <a:latin typeface="Andalus" pitchFamily="2" charset="-78"/>
                <a:cs typeface="Andalus" pitchFamily="2" charset="-78"/>
              </a:rPr>
              <a:t> continued…</a:t>
            </a:r>
            <a:endParaRPr lang="en-US" sz="3600"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Devotion to Adolf Hitler </a:t>
            </a:r>
            <a:r>
              <a:rPr lang="en-US" dirty="0" smtClean="0"/>
              <a:t>was a key component of Hitler Youth training; youngsters pledged to </a:t>
            </a:r>
            <a:r>
              <a:rPr lang="en-US" dirty="0" smtClean="0">
                <a:solidFill>
                  <a:srgbClr val="FFFF00"/>
                </a:solidFill>
              </a:rPr>
              <a:t>serve the nation and its leader as future soldiers.</a:t>
            </a:r>
          </a:p>
          <a:p>
            <a:r>
              <a:rPr lang="en-US" dirty="0" smtClean="0"/>
              <a:t>The original purpose of the Hitler Youth was to </a:t>
            </a:r>
            <a:r>
              <a:rPr lang="en-US" dirty="0" smtClean="0">
                <a:solidFill>
                  <a:srgbClr val="FFFF00"/>
                </a:solidFill>
              </a:rPr>
              <a:t>train boys to enter the SA </a:t>
            </a:r>
            <a:r>
              <a:rPr lang="en-US" dirty="0" smtClean="0"/>
              <a:t>(Storm Troopers), a Nazi Party paramilitary formation.</a:t>
            </a:r>
          </a:p>
          <a:p>
            <a:r>
              <a:rPr lang="en-US" dirty="0" smtClean="0"/>
              <a:t>After 1933, however, youth leaders sought to integrate boys into the Nazi national community and to </a:t>
            </a:r>
            <a:r>
              <a:rPr lang="en-US" dirty="0" smtClean="0">
                <a:solidFill>
                  <a:srgbClr val="FFFF00"/>
                </a:solidFill>
              </a:rPr>
              <a:t>prepare them for service as soldiers </a:t>
            </a:r>
            <a:r>
              <a:rPr lang="en-US" dirty="0" smtClean="0"/>
              <a:t>in the armed forces or, later, in the SS.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Child Soldiers</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85000" lnSpcReduction="10000"/>
          </a:bodyPr>
          <a:lstStyle/>
          <a:p>
            <a:r>
              <a:rPr lang="en-US" dirty="0" smtClean="0"/>
              <a:t>The Hitler Youth and the League of German Girls were the primary tools that the Nazis used to </a:t>
            </a:r>
            <a:r>
              <a:rPr lang="en-US" dirty="0" smtClean="0">
                <a:solidFill>
                  <a:srgbClr val="FFFF00"/>
                </a:solidFill>
              </a:rPr>
              <a:t>shape the beliefs</a:t>
            </a:r>
            <a:r>
              <a:rPr lang="en-US" dirty="0" smtClean="0"/>
              <a:t>, thinking and actions of German youth. </a:t>
            </a:r>
          </a:p>
          <a:p>
            <a:r>
              <a:rPr lang="en-US" dirty="0" smtClean="0"/>
              <a:t>Their public displays of these values encouraged young men and women to </a:t>
            </a:r>
            <a:r>
              <a:rPr lang="en-US" dirty="0" smtClean="0">
                <a:solidFill>
                  <a:srgbClr val="FFFF00"/>
                </a:solidFill>
              </a:rPr>
              <a:t>abandon their individuality </a:t>
            </a:r>
            <a:r>
              <a:rPr lang="en-US" dirty="0" smtClean="0"/>
              <a:t>in favor of the goals of the </a:t>
            </a:r>
            <a:r>
              <a:rPr lang="en-US" dirty="0" smtClean="0">
                <a:solidFill>
                  <a:srgbClr val="FFFF00"/>
                </a:solidFill>
              </a:rPr>
              <a:t>Aryan collective</a:t>
            </a:r>
            <a:r>
              <a:rPr lang="en-US" dirty="0" smtClean="0"/>
              <a:t>. </a:t>
            </a:r>
          </a:p>
          <a:p>
            <a:r>
              <a:rPr lang="en-US" dirty="0" smtClean="0"/>
              <a:t>In the autumn of 1944, as Allied armies crossed the borders into Germany, the Nazi regime conscripted German youths </a:t>
            </a:r>
            <a:r>
              <a:rPr lang="en-US" dirty="0" smtClean="0">
                <a:solidFill>
                  <a:srgbClr val="FFFF00"/>
                </a:solidFill>
              </a:rPr>
              <a:t>under sixteen </a:t>
            </a:r>
            <a:r>
              <a:rPr lang="en-US" dirty="0" smtClean="0"/>
              <a:t>to defend the Reich, along side seniors over the age of 60, in the units of the “</a:t>
            </a:r>
            <a:r>
              <a:rPr lang="en-US" dirty="0" err="1" smtClean="0"/>
              <a:t>Volkssturm</a:t>
            </a:r>
            <a:r>
              <a:rPr lang="en-US" dirty="0" smtClean="0"/>
              <a:t>” (People's Assault).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The Impact…</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lstStyle/>
          <a:p>
            <a:pPr>
              <a:buNone/>
            </a:pPr>
            <a:r>
              <a:rPr lang="en-US" dirty="0" smtClean="0"/>
              <a:t>    After the unconditional surrender of the German armed forces in May 1945, some German boys continued to fight in guerilla groups known as “Werewolves”. During the following year, Allied occupation authorities required young Germans to undergo a</a:t>
            </a:r>
            <a:r>
              <a:rPr lang="en-US" dirty="0" smtClean="0">
                <a:solidFill>
                  <a:srgbClr val="FFFF00"/>
                </a:solidFill>
              </a:rPr>
              <a:t> “de-</a:t>
            </a:r>
            <a:r>
              <a:rPr lang="en-US" dirty="0" err="1" smtClean="0">
                <a:solidFill>
                  <a:srgbClr val="FFFF00"/>
                </a:solidFill>
              </a:rPr>
              <a:t>Nazification</a:t>
            </a:r>
            <a:r>
              <a:rPr lang="en-US" dirty="0" smtClean="0">
                <a:solidFill>
                  <a:srgbClr val="FFFF00"/>
                </a:solidFill>
              </a:rPr>
              <a:t>” process and training in democracy designed to counter the effects of twelve years of Nazi propaganda.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6000" dirty="0" smtClean="0">
              <a:latin typeface="Andalus" pitchFamily="2" charset="-78"/>
              <a:cs typeface="Andalus" pitchFamily="2" charset="-78"/>
            </a:endParaRPr>
          </a:p>
          <a:p>
            <a:pPr>
              <a:buNone/>
            </a:pPr>
            <a:r>
              <a:rPr lang="en-US" sz="6000" dirty="0" smtClean="0">
                <a:latin typeface="Andalus" pitchFamily="2" charset="-78"/>
                <a:cs typeface="Andalus" pitchFamily="2" charset="-78"/>
              </a:rPr>
              <a:t>    Rehabilitation is key…</a:t>
            </a:r>
            <a:endParaRPr lang="en-US" sz="6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nd-women-with-prosperity-totes.jpg"/>
          <p:cNvPicPr>
            <a:picLocks noGrp="1" noChangeAspect="1"/>
          </p:cNvPicPr>
          <p:nvPr>
            <p:ph idx="1"/>
          </p:nvPr>
        </p:nvPicPr>
        <p:blipFill>
          <a:blip r:embed="rId2" cstate="print"/>
          <a:stretch>
            <a:fillRect/>
          </a:stretch>
        </p:blipFill>
        <p:spPr>
          <a:xfrm>
            <a:off x="990600" y="228600"/>
            <a:ext cx="7086600" cy="4917929"/>
          </a:xfrm>
        </p:spPr>
      </p:pic>
      <p:sp>
        <p:nvSpPr>
          <p:cNvPr id="5" name="Rectangle 4"/>
          <p:cNvSpPr/>
          <p:nvPr/>
        </p:nvSpPr>
        <p:spPr>
          <a:xfrm>
            <a:off x="914400" y="5105400"/>
            <a:ext cx="7620000" cy="1477328"/>
          </a:xfrm>
          <a:prstGeom prst="rect">
            <a:avLst/>
          </a:prstGeom>
        </p:spPr>
        <p:txBody>
          <a:bodyPr wrap="square">
            <a:spAutoFit/>
          </a:bodyPr>
          <a:lstStyle/>
          <a:p>
            <a:r>
              <a:rPr lang="en-US" dirty="0" smtClean="0"/>
              <a:t>The seamstresses supported by </a:t>
            </a:r>
            <a:r>
              <a:rPr lang="en-US" dirty="0" smtClean="0">
                <a:hlinkClick r:id="rId3" tooltip="Mend.co"/>
              </a:rPr>
              <a:t>Mend</a:t>
            </a:r>
            <a:r>
              <a:rPr lang="en-US" dirty="0" smtClean="0"/>
              <a:t> were all directly affected by the Lord’s Resistance Army (LRA) conflict. Many were forced to become child soldiers or wives to LRA rebel commanders. These women were lucky enough to escape, often with children of their own, but after returning home, were ostracized due to their former affiliation with the rebels.</a:t>
            </a:r>
            <a:endParaRPr lang="en-US" dirty="0"/>
          </a:p>
        </p:txBody>
      </p:sp>
      <p:sp>
        <p:nvSpPr>
          <p:cNvPr id="6" name="Rectangle 5"/>
          <p:cNvSpPr/>
          <p:nvPr/>
        </p:nvSpPr>
        <p:spPr>
          <a:xfrm>
            <a:off x="2286000" y="533400"/>
            <a:ext cx="4413196" cy="369332"/>
          </a:xfrm>
          <a:prstGeom prst="rect">
            <a:avLst/>
          </a:prstGeom>
        </p:spPr>
        <p:txBody>
          <a:bodyPr wrap="none">
            <a:spAutoFit/>
          </a:bodyPr>
          <a:lstStyle/>
          <a:p>
            <a:r>
              <a:rPr lang="en-US" dirty="0" smtClean="0"/>
              <a:t>http://invisiblechildren.com/program/mend/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dirty="0" err="1" smtClean="0">
                <a:latin typeface="Andalus" pitchFamily="2" charset="-78"/>
                <a:cs typeface="Andalus" pitchFamily="2" charset="-78"/>
              </a:rPr>
              <a:t>Dungo</a:t>
            </a:r>
            <a:r>
              <a:rPr lang="en-US" dirty="0" smtClean="0">
                <a:latin typeface="Andalus" pitchFamily="2" charset="-78"/>
                <a:cs typeface="Andalus" pitchFamily="2" charset="-78"/>
              </a:rPr>
              <a:t>, DRC        </a:t>
            </a:r>
            <a:endParaRPr lang="en-US" dirty="0">
              <a:latin typeface="Andalus" pitchFamily="2" charset="-78"/>
              <a:cs typeface="Andalus" pitchFamily="2" charset="-78"/>
            </a:endParaRPr>
          </a:p>
        </p:txBody>
      </p:sp>
      <p:pic>
        <p:nvPicPr>
          <p:cNvPr id="4" name="Content Placeholder 3" descr="rehab-center.jpg"/>
          <p:cNvPicPr>
            <a:picLocks noGrp="1" noChangeAspect="1"/>
          </p:cNvPicPr>
          <p:nvPr>
            <p:ph idx="1"/>
          </p:nvPr>
        </p:nvPicPr>
        <p:blipFill>
          <a:blip r:embed="rId2" cstate="print"/>
          <a:stretch>
            <a:fillRect/>
          </a:stretch>
        </p:blipFill>
        <p:spPr>
          <a:xfrm>
            <a:off x="228600" y="1219200"/>
            <a:ext cx="4343400" cy="2892704"/>
          </a:xfrm>
        </p:spPr>
      </p:pic>
      <p:sp>
        <p:nvSpPr>
          <p:cNvPr id="5" name="Rectangle 4"/>
          <p:cNvSpPr/>
          <p:nvPr/>
        </p:nvSpPr>
        <p:spPr>
          <a:xfrm>
            <a:off x="4572000" y="2590800"/>
            <a:ext cx="4572000" cy="3416320"/>
          </a:xfrm>
          <a:prstGeom prst="rect">
            <a:avLst/>
          </a:prstGeom>
        </p:spPr>
        <p:txBody>
          <a:bodyPr>
            <a:spAutoFit/>
          </a:bodyPr>
          <a:lstStyle/>
          <a:p>
            <a:r>
              <a:rPr lang="en-US" sz="2400" dirty="0" smtClean="0"/>
              <a:t>The </a:t>
            </a:r>
            <a:r>
              <a:rPr lang="en-US" sz="2400" dirty="0" err="1" smtClean="0"/>
              <a:t>Commision</a:t>
            </a:r>
            <a:r>
              <a:rPr lang="en-US" sz="2400" dirty="0" smtClean="0"/>
              <a:t> </a:t>
            </a:r>
            <a:r>
              <a:rPr lang="en-US" sz="2400" dirty="0" err="1" smtClean="0"/>
              <a:t>Diocesaine</a:t>
            </a:r>
            <a:r>
              <a:rPr lang="en-US" sz="2400" dirty="0" smtClean="0"/>
              <a:t> Justice et </a:t>
            </a:r>
            <a:r>
              <a:rPr lang="en-US" sz="2400" dirty="0" err="1" smtClean="0"/>
              <a:t>Paix</a:t>
            </a:r>
            <a:r>
              <a:rPr lang="en-US" sz="2400" dirty="0" smtClean="0"/>
              <a:t> (CDJP) and Sponsoring Children Uganda identified the need for a rehabilitation center equipped with psychosocial support professionals and with the capacity to handle the influx of traumatized children in northeastern DR Congo.</a:t>
            </a:r>
            <a:endParaRPr lang="en-US" sz="2400" dirty="0"/>
          </a:p>
        </p:txBody>
      </p:sp>
      <p:sp>
        <p:nvSpPr>
          <p:cNvPr id="6" name="Rectangle 5"/>
          <p:cNvSpPr/>
          <p:nvPr/>
        </p:nvSpPr>
        <p:spPr>
          <a:xfrm>
            <a:off x="228600" y="5867400"/>
            <a:ext cx="4572000" cy="646331"/>
          </a:xfrm>
          <a:prstGeom prst="rect">
            <a:avLst/>
          </a:prstGeom>
        </p:spPr>
        <p:txBody>
          <a:bodyPr>
            <a:spAutoFit/>
          </a:bodyPr>
          <a:lstStyle/>
          <a:p>
            <a:r>
              <a:rPr lang="en-US" dirty="0" smtClean="0"/>
              <a:t>http://invisiblechildren.com/program/rehabilitation-project/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General Romeo </a:t>
            </a:r>
            <a:r>
              <a:rPr lang="en-US" dirty="0" err="1" smtClean="0">
                <a:latin typeface="Andalus" pitchFamily="2" charset="-78"/>
                <a:cs typeface="Andalus" pitchFamily="2" charset="-78"/>
              </a:rPr>
              <a:t>Dallaire</a:t>
            </a:r>
            <a:endParaRPr lang="en-US" dirty="0">
              <a:latin typeface="Andalus" pitchFamily="2" charset="-78"/>
              <a:cs typeface="Andalus" pitchFamily="2" charset="-78"/>
            </a:endParaRPr>
          </a:p>
        </p:txBody>
      </p:sp>
      <p:sp>
        <p:nvSpPr>
          <p:cNvPr id="3" name="Content Placeholder 2"/>
          <p:cNvSpPr>
            <a:spLocks noGrp="1"/>
          </p:cNvSpPr>
          <p:nvPr>
            <p:ph idx="1"/>
          </p:nvPr>
        </p:nvSpPr>
        <p:spPr>
          <a:xfrm>
            <a:off x="609600" y="1143000"/>
            <a:ext cx="8229600" cy="4525963"/>
          </a:xfrm>
        </p:spPr>
        <p:txBody>
          <a:bodyPr/>
          <a:lstStyle/>
          <a:p>
            <a:pPr>
              <a:buNone/>
            </a:pPr>
            <a:r>
              <a:rPr lang="en-US" dirty="0" smtClean="0">
                <a:hlinkClick r:id="rId2"/>
              </a:rPr>
              <a:t>http://www.youtube.com/watch?feature=player_detailpage&amp;v=_W9TP3tWmJ4</a:t>
            </a:r>
            <a:endParaRPr lang="en-US" dirty="0" smtClean="0"/>
          </a:p>
          <a:p>
            <a:endParaRPr lang="en-US" dirty="0"/>
          </a:p>
        </p:txBody>
      </p:sp>
      <p:pic>
        <p:nvPicPr>
          <p:cNvPr id="4" name="Picture 3" descr="daillaire.jpg"/>
          <p:cNvPicPr>
            <a:picLocks noChangeAspect="1"/>
          </p:cNvPicPr>
          <p:nvPr/>
        </p:nvPicPr>
        <p:blipFill>
          <a:blip r:embed="rId3" cstate="print"/>
          <a:stretch>
            <a:fillRect/>
          </a:stretch>
        </p:blipFill>
        <p:spPr>
          <a:xfrm>
            <a:off x="685800" y="2209800"/>
            <a:ext cx="7772400" cy="3719649"/>
          </a:xfrm>
          <a:prstGeom prst="rect">
            <a:avLst/>
          </a:prstGeom>
        </p:spPr>
      </p:pic>
      <p:sp>
        <p:nvSpPr>
          <p:cNvPr id="5" name="Rectangle 4"/>
          <p:cNvSpPr/>
          <p:nvPr/>
        </p:nvSpPr>
        <p:spPr>
          <a:xfrm>
            <a:off x="457200" y="6019800"/>
            <a:ext cx="7924800" cy="646331"/>
          </a:xfrm>
          <a:prstGeom prst="rect">
            <a:avLst/>
          </a:prstGeom>
        </p:spPr>
        <p:txBody>
          <a:bodyPr wrap="square">
            <a:spAutoFit/>
          </a:bodyPr>
          <a:lstStyle/>
          <a:p>
            <a:r>
              <a:rPr lang="en-US" dirty="0" smtClean="0">
                <a:solidFill>
                  <a:schemeClr val="bg1"/>
                </a:solidFill>
              </a:rPr>
              <a:t>Lieutenant-General </a:t>
            </a:r>
            <a:r>
              <a:rPr lang="en-US" dirty="0" err="1" smtClean="0">
                <a:solidFill>
                  <a:schemeClr val="bg1"/>
                </a:solidFill>
              </a:rPr>
              <a:t>Roméo</a:t>
            </a:r>
            <a:r>
              <a:rPr lang="en-US" dirty="0" smtClean="0">
                <a:solidFill>
                  <a:schemeClr val="bg1"/>
                </a:solidFill>
              </a:rPr>
              <a:t> </a:t>
            </a:r>
            <a:r>
              <a:rPr lang="en-US" dirty="0" err="1" smtClean="0">
                <a:solidFill>
                  <a:schemeClr val="bg1"/>
                </a:solidFill>
              </a:rPr>
              <a:t>Dallaire</a:t>
            </a:r>
            <a:r>
              <a:rPr lang="en-US" dirty="0" smtClean="0">
                <a:solidFill>
                  <a:schemeClr val="bg1"/>
                </a:solidFill>
              </a:rPr>
              <a:t> accepts the Museum's 2014 </a:t>
            </a:r>
            <a:r>
              <a:rPr lang="en-US" dirty="0" err="1" smtClean="0">
                <a:solidFill>
                  <a:schemeClr val="bg1"/>
                </a:solidFill>
              </a:rPr>
              <a:t>Elie</a:t>
            </a:r>
            <a:r>
              <a:rPr lang="en-US" dirty="0" smtClean="0">
                <a:solidFill>
                  <a:schemeClr val="bg1"/>
                </a:solidFill>
              </a:rPr>
              <a:t> Wiesel Award at the National Tribute Dinner. </a:t>
            </a:r>
            <a:r>
              <a:rPr lang="en-US" i="1" dirty="0" smtClean="0">
                <a:solidFill>
                  <a:schemeClr val="bg1"/>
                </a:solidFill>
              </a:rPr>
              <a:t>—US Holocaust Memorial Museum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4800" dirty="0" smtClean="0">
              <a:latin typeface="Andalus" pitchFamily="2" charset="-78"/>
              <a:cs typeface="Andalus" pitchFamily="2" charset="-78"/>
            </a:endParaRPr>
          </a:p>
          <a:p>
            <a:pPr algn="ctr">
              <a:buNone/>
            </a:pPr>
            <a:r>
              <a:rPr lang="en-US" sz="4800" dirty="0" smtClean="0">
                <a:latin typeface="Andalus" pitchFamily="2" charset="-78"/>
                <a:cs typeface="Andalus" pitchFamily="2" charset="-78"/>
              </a:rPr>
              <a:t>Why are they in need of rehabilitation today?!</a:t>
            </a:r>
            <a:endParaRPr lang="en-US" sz="48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It’s a Human Issue:</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lstStyle/>
          <a:p>
            <a:r>
              <a:rPr lang="en-US" dirty="0" smtClean="0">
                <a:hlinkClick r:id="rId2"/>
              </a:rPr>
              <a:t>http://www.youtube.com/watch?v=NjIV5XMWPAg&amp;feature=player_embedded</a:t>
            </a:r>
            <a:endParaRPr lang="en-US" dirty="0" smtClean="0"/>
          </a:p>
          <a:p>
            <a:endParaRPr lang="en-US" dirty="0" smtClean="0"/>
          </a:p>
          <a:p>
            <a:pPr>
              <a:buNone/>
            </a:pPr>
            <a:r>
              <a:rPr lang="en-US" dirty="0" smtClean="0"/>
              <a:t>                            invisiblechildren.com</a:t>
            </a:r>
          </a:p>
          <a:p>
            <a:pPr>
              <a:buNone/>
            </a:pPr>
            <a:endParaRPr lang="en-US" dirty="0" smtClean="0"/>
          </a:p>
          <a:p>
            <a:endParaRPr lang="en-US" dirty="0" smtClean="0"/>
          </a:p>
          <a:p>
            <a:endParaRPr lang="en-US" dirty="0"/>
          </a:p>
        </p:txBody>
      </p:sp>
      <p:pic>
        <p:nvPicPr>
          <p:cNvPr id="4" name="Picture 3" descr="invisible children.jpg"/>
          <p:cNvPicPr>
            <a:picLocks noChangeAspect="1"/>
          </p:cNvPicPr>
          <p:nvPr/>
        </p:nvPicPr>
        <p:blipFill>
          <a:blip r:embed="rId3" cstate="print"/>
          <a:stretch>
            <a:fillRect/>
          </a:stretch>
        </p:blipFill>
        <p:spPr>
          <a:xfrm>
            <a:off x="2743200" y="4038600"/>
            <a:ext cx="4419600" cy="271745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ld_soldiers_world.jpg"/>
          <p:cNvPicPr>
            <a:picLocks noGrp="1" noChangeAspect="1"/>
          </p:cNvPicPr>
          <p:nvPr>
            <p:ph idx="1"/>
          </p:nvPr>
        </p:nvPicPr>
        <p:blipFill>
          <a:blip r:embed="rId2" cstate="print"/>
          <a:stretch>
            <a:fillRect/>
          </a:stretch>
        </p:blipFill>
        <p:spPr>
          <a:xfrm>
            <a:off x="228600" y="304800"/>
            <a:ext cx="8500399" cy="6096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3200" dirty="0" smtClean="0">
                <a:latin typeface="Andalus" pitchFamily="2" charset="-78"/>
                <a:cs typeface="Andalus" pitchFamily="2" charset="-78"/>
              </a:rPr>
              <a:t>Child Soldiers Global Report, 2008</a:t>
            </a:r>
            <a:br>
              <a:rPr lang="en-US" sz="3200" dirty="0" smtClean="0">
                <a:latin typeface="Andalus" pitchFamily="2" charset="-78"/>
                <a:cs typeface="Andalus" pitchFamily="2" charset="-78"/>
              </a:rPr>
            </a:br>
            <a:r>
              <a:rPr lang="en-US" sz="3200" i="1" dirty="0" smtClean="0">
                <a:latin typeface="Andalus" pitchFamily="2" charset="-78"/>
                <a:cs typeface="Andalus" pitchFamily="2" charset="-78"/>
              </a:rPr>
              <a:t>Coalition to stop the use of Child Soldiers</a:t>
            </a:r>
            <a:endParaRPr lang="en-US" sz="3200" i="1" dirty="0">
              <a:latin typeface="Andalus" pitchFamily="2" charset="-78"/>
              <a:cs typeface="Andalus" pitchFamily="2" charset="-78"/>
            </a:endParaRPr>
          </a:p>
        </p:txBody>
      </p:sp>
      <p:sp>
        <p:nvSpPr>
          <p:cNvPr id="3" name="Content Placeholder 2"/>
          <p:cNvSpPr>
            <a:spLocks noGrp="1"/>
          </p:cNvSpPr>
          <p:nvPr>
            <p:ph idx="1"/>
          </p:nvPr>
        </p:nvSpPr>
        <p:spPr/>
        <p:txBody>
          <a:bodyPr>
            <a:noAutofit/>
          </a:bodyPr>
          <a:lstStyle/>
          <a:p>
            <a:r>
              <a:rPr lang="en-US" sz="2000" dirty="0" smtClean="0">
                <a:solidFill>
                  <a:schemeClr val="bg1">
                    <a:lumMod val="95000"/>
                  </a:schemeClr>
                </a:solidFill>
              </a:rPr>
              <a:t>While there may appear to be downward trend in the  number of conflicts in which children are involved, it is </a:t>
            </a:r>
            <a:r>
              <a:rPr lang="en-US" sz="2000" dirty="0" smtClean="0">
                <a:solidFill>
                  <a:srgbClr val="FFC000"/>
                </a:solidFill>
              </a:rPr>
              <a:t>more likely the result of conflicts ending </a:t>
            </a:r>
            <a:r>
              <a:rPr lang="en-US" sz="2000" dirty="0" smtClean="0">
                <a:solidFill>
                  <a:schemeClr val="bg1">
                    <a:lumMod val="95000"/>
                  </a:schemeClr>
                </a:solidFill>
              </a:rPr>
              <a:t>rather than reducing the amount soldiers.</a:t>
            </a:r>
          </a:p>
          <a:p>
            <a:r>
              <a:rPr lang="en-US" sz="2000" dirty="0" smtClean="0">
                <a:solidFill>
                  <a:schemeClr val="bg1">
                    <a:lumMod val="95000"/>
                  </a:schemeClr>
                </a:solidFill>
              </a:rPr>
              <a:t>The military recruitment  of children under 18 and their use in hostilities takes place in </a:t>
            </a:r>
            <a:r>
              <a:rPr lang="en-US" sz="2000" dirty="0" smtClean="0">
                <a:solidFill>
                  <a:srgbClr val="FFC000"/>
                </a:solidFill>
              </a:rPr>
              <a:t>86 countries and territories worldwide.</a:t>
            </a:r>
          </a:p>
          <a:p>
            <a:r>
              <a:rPr lang="en-US" sz="2000" dirty="0" smtClean="0">
                <a:solidFill>
                  <a:schemeClr val="bg1">
                    <a:lumMod val="95000"/>
                  </a:schemeClr>
                </a:solidFill>
              </a:rPr>
              <a:t>They are used  unlawfully in armed groups, government forces, in militias or other groups, spies, and peacetime armies.</a:t>
            </a:r>
          </a:p>
          <a:p>
            <a:r>
              <a:rPr lang="en-US" sz="2000" dirty="0" smtClean="0">
                <a:solidFill>
                  <a:schemeClr val="bg1">
                    <a:lumMod val="95000"/>
                  </a:schemeClr>
                </a:solidFill>
              </a:rPr>
              <a:t>While much international attention has been given to the problem, many children are still at risk. A complex range of coordinated efforts is required  for  the prevention of child soldiering, release of existing  child soldiers, and rehabilitation.</a:t>
            </a:r>
          </a:p>
          <a:p>
            <a:endParaRPr lang="en-US" sz="2000" dirty="0" smtClean="0"/>
          </a:p>
          <a:p>
            <a:r>
              <a:rPr lang="en-US" sz="1600" dirty="0" smtClean="0"/>
              <a:t>http://tbinternet.ohchr.org/Treaties/CCPR/Shared%20Documents/NPL/INT_CCPR_NGO_NPL_14605_E.pdf</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According to the United Nations, there are several causes of Child Recruitment:</a:t>
            </a:r>
          </a:p>
          <a:p>
            <a:pPr>
              <a:buFont typeface="Arial" charset="0"/>
              <a:buChar char="•"/>
            </a:pPr>
            <a:r>
              <a:rPr lang="en-US" dirty="0" smtClean="0"/>
              <a:t>Forced recruitment using abduction and fear</a:t>
            </a:r>
          </a:p>
          <a:p>
            <a:pPr>
              <a:buFont typeface="Arial" charset="0"/>
              <a:buChar char="•"/>
            </a:pPr>
            <a:r>
              <a:rPr lang="en-US" dirty="0" smtClean="0"/>
              <a:t>Poverty may draw them to join the armed forces, or being made to think they are key to the “defense of their community.”</a:t>
            </a:r>
          </a:p>
          <a:p>
            <a:pPr>
              <a:buFont typeface="Arial" charset="0"/>
              <a:buChar char="•"/>
            </a:pPr>
            <a:r>
              <a:rPr lang="en-US" dirty="0" smtClean="0"/>
              <a:t>While there may be “voluntary” enlistment, it is usually a desperate act for survival.</a:t>
            </a:r>
          </a:p>
          <a:p>
            <a:pPr>
              <a:buFont typeface="Arial" charset="0"/>
              <a:buChar char="•"/>
            </a:pPr>
            <a:endParaRPr lang="en-US" dirty="0" smtClean="0"/>
          </a:p>
          <a:p>
            <a:pPr>
              <a:buFont typeface="Arial" charset="0"/>
              <a:buChar char="•"/>
            </a:pPr>
            <a:endParaRPr lang="en-US" dirty="0"/>
          </a:p>
        </p:txBody>
      </p:sp>
      <p:pic>
        <p:nvPicPr>
          <p:cNvPr id="4" name="Picture 3" descr="OSRSGCAAC-logo_en.png"/>
          <p:cNvPicPr>
            <a:picLocks noChangeAspect="1"/>
          </p:cNvPicPr>
          <p:nvPr/>
        </p:nvPicPr>
        <p:blipFill>
          <a:blip r:embed="rId2" cstate="print"/>
          <a:stretch>
            <a:fillRect/>
          </a:stretch>
        </p:blipFill>
        <p:spPr>
          <a:xfrm>
            <a:off x="228600" y="228600"/>
            <a:ext cx="9144000" cy="12001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ndalus" pitchFamily="2" charset="-78"/>
                <a:cs typeface="Andalus" pitchFamily="2" charset="-78"/>
              </a:rPr>
              <a:t>Six Grave Violations: United Nations Security Council</a:t>
            </a:r>
            <a:endParaRPr lang="en-US" dirty="0">
              <a:latin typeface="Andalus" pitchFamily="2" charset="-78"/>
              <a:cs typeface="Andalus" pitchFamily="2" charset="-78"/>
            </a:endParaRPr>
          </a:p>
        </p:txBody>
      </p:sp>
      <p:sp>
        <p:nvSpPr>
          <p:cNvPr id="3" name="Content Placeholder 2"/>
          <p:cNvSpPr>
            <a:spLocks noGrp="1"/>
          </p:cNvSpPr>
          <p:nvPr>
            <p:ph idx="1"/>
          </p:nvPr>
        </p:nvSpPr>
        <p:spPr>
          <a:xfrm>
            <a:off x="381000" y="1676400"/>
            <a:ext cx="8229600" cy="4525963"/>
          </a:xfrm>
        </p:spPr>
        <p:txBody>
          <a:bodyPr>
            <a:normAutofit fontScale="92500" lnSpcReduction="10000"/>
          </a:bodyPr>
          <a:lstStyle/>
          <a:p>
            <a:pPr>
              <a:buNone/>
            </a:pPr>
            <a:endParaRPr lang="en-US" dirty="0" smtClean="0">
              <a:hlinkClick r:id="rId2"/>
            </a:endParaRPr>
          </a:p>
          <a:p>
            <a:endParaRPr lang="en-US" dirty="0" smtClean="0">
              <a:hlinkClick r:id="rId2"/>
            </a:endParaRPr>
          </a:p>
          <a:p>
            <a:r>
              <a:rPr lang="en-US" dirty="0" smtClean="0">
                <a:hlinkClick r:id="rId2"/>
              </a:rPr>
              <a:t>Killing and maiming of children</a:t>
            </a:r>
            <a:r>
              <a:rPr lang="en-US" dirty="0" smtClean="0"/>
              <a:t>;</a:t>
            </a:r>
          </a:p>
          <a:p>
            <a:r>
              <a:rPr lang="en-US" dirty="0" smtClean="0">
                <a:hlinkClick r:id="rId3" action="ppaction://hlinkfile"/>
              </a:rPr>
              <a:t>Recruitment or use of children as soldiers</a:t>
            </a:r>
            <a:r>
              <a:rPr lang="en-US" dirty="0" smtClean="0"/>
              <a:t>;</a:t>
            </a:r>
          </a:p>
          <a:p>
            <a:r>
              <a:rPr lang="en-US" dirty="0" smtClean="0">
                <a:hlinkClick r:id="rId4" action="ppaction://hlinkfile"/>
              </a:rPr>
              <a:t>Sexual violence against children</a:t>
            </a:r>
            <a:r>
              <a:rPr lang="en-US" dirty="0" smtClean="0"/>
              <a:t>;</a:t>
            </a:r>
          </a:p>
          <a:p>
            <a:r>
              <a:rPr lang="en-US" dirty="0" smtClean="0">
                <a:hlinkClick r:id="rId5" action="ppaction://hlinkfile"/>
              </a:rPr>
              <a:t>Attacks against schools or hospitals</a:t>
            </a:r>
            <a:r>
              <a:rPr lang="en-US" dirty="0" smtClean="0"/>
              <a:t>;</a:t>
            </a:r>
          </a:p>
          <a:p>
            <a:r>
              <a:rPr lang="en-US" dirty="0" smtClean="0">
                <a:hlinkClick r:id="rId6" action="ppaction://hlinkfile"/>
              </a:rPr>
              <a:t>Denial of humanitarian access for children</a:t>
            </a:r>
            <a:r>
              <a:rPr lang="en-US" dirty="0" smtClean="0"/>
              <a:t>;</a:t>
            </a:r>
          </a:p>
          <a:p>
            <a:r>
              <a:rPr lang="en-US" dirty="0" smtClean="0">
                <a:hlinkClick r:id="rId7" action="ppaction://hlinkfile"/>
              </a:rPr>
              <a:t>Abduction of children</a:t>
            </a:r>
            <a:r>
              <a:rPr lang="en-US" dirty="0" smtClean="0"/>
              <a:t>.</a:t>
            </a:r>
          </a:p>
          <a:p>
            <a:r>
              <a:rPr lang="en-US" sz="1900" dirty="0" smtClean="0"/>
              <a:t>http://childrenandarmedconflict.un.org/effects-of-conflict/six-grave-violations/</a:t>
            </a:r>
            <a:endParaRPr lang="en-US" sz="1900" dirty="0"/>
          </a:p>
        </p:txBody>
      </p:sp>
      <p:sp>
        <p:nvSpPr>
          <p:cNvPr id="4" name="TextBox 3"/>
          <p:cNvSpPr txBox="1"/>
          <p:nvPr/>
        </p:nvSpPr>
        <p:spPr>
          <a:xfrm>
            <a:off x="381000" y="1295400"/>
            <a:ext cx="8077200" cy="1938992"/>
          </a:xfrm>
          <a:prstGeom prst="rect">
            <a:avLst/>
          </a:prstGeom>
          <a:noFill/>
        </p:spPr>
        <p:txBody>
          <a:bodyPr wrap="square" rtlCol="0">
            <a:spAutoFit/>
          </a:bodyPr>
          <a:lstStyle/>
          <a:p>
            <a:endParaRPr lang="en-US" sz="2800" dirty="0" smtClean="0"/>
          </a:p>
          <a:p>
            <a:r>
              <a:rPr lang="en-US" sz="2800" dirty="0" smtClean="0">
                <a:solidFill>
                  <a:srgbClr val="FFFF00"/>
                </a:solidFill>
              </a:rPr>
              <a:t>The United Nations has defined six violations against children in cases of armed conflict:</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Girl Soldiers</a:t>
            </a:r>
            <a:endParaRPr lang="en-US" dirty="0">
              <a:latin typeface="Andalus" pitchFamily="2" charset="-78"/>
              <a:cs typeface="Andalus" pitchFamily="2" charset="-78"/>
            </a:endParaRPr>
          </a:p>
        </p:txBody>
      </p:sp>
      <p:sp>
        <p:nvSpPr>
          <p:cNvPr id="3" name="Content Placeholder 2"/>
          <p:cNvSpPr>
            <a:spLocks noGrp="1"/>
          </p:cNvSpPr>
          <p:nvPr>
            <p:ph idx="1"/>
          </p:nvPr>
        </p:nvSpPr>
        <p:spPr>
          <a:xfrm>
            <a:off x="457200" y="990600"/>
            <a:ext cx="8229600" cy="4525963"/>
          </a:xfrm>
        </p:spPr>
        <p:txBody>
          <a:bodyPr>
            <a:normAutofit fontScale="85000" lnSpcReduction="10000"/>
          </a:bodyPr>
          <a:lstStyle/>
          <a:p>
            <a:pPr>
              <a:buNone/>
            </a:pPr>
            <a:r>
              <a:rPr lang="en-US" dirty="0" smtClean="0">
                <a:solidFill>
                  <a:srgbClr val="FF99FF"/>
                </a:solidFill>
              </a:rPr>
              <a:t>*</a:t>
            </a:r>
            <a:r>
              <a:rPr lang="en-US" dirty="0" smtClean="0"/>
              <a:t> Girls are often forced into soldiering, but have the heightened risk of sexual violence and exploitation.</a:t>
            </a:r>
          </a:p>
          <a:p>
            <a:pPr>
              <a:buNone/>
            </a:pPr>
            <a:r>
              <a:rPr lang="en-US" dirty="0" smtClean="0">
                <a:solidFill>
                  <a:srgbClr val="FF99FF"/>
                </a:solidFill>
              </a:rPr>
              <a:t>*</a:t>
            </a:r>
            <a:r>
              <a:rPr lang="en-US" dirty="0" smtClean="0"/>
              <a:t> Girls are often forced into marriage and early pregnancy.</a:t>
            </a:r>
          </a:p>
          <a:p>
            <a:pPr>
              <a:buNone/>
            </a:pPr>
            <a:r>
              <a:rPr lang="en-US" dirty="0" smtClean="0">
                <a:solidFill>
                  <a:srgbClr val="FF99FF"/>
                </a:solidFill>
              </a:rPr>
              <a:t>*</a:t>
            </a:r>
            <a:r>
              <a:rPr lang="en-US" dirty="0" smtClean="0"/>
              <a:t> Even after the perpetrators release other child soldiers, girls are often kept captive as wives.</a:t>
            </a:r>
          </a:p>
          <a:p>
            <a:pPr>
              <a:buNone/>
            </a:pPr>
            <a:r>
              <a:rPr lang="en-US" dirty="0" smtClean="0">
                <a:solidFill>
                  <a:srgbClr val="FF99FF"/>
                </a:solidFill>
              </a:rPr>
              <a:t>*</a:t>
            </a:r>
            <a:r>
              <a:rPr lang="en-US" dirty="0" smtClean="0"/>
              <a:t> When/if they do make it back home, they are often stigmatized and rejected by their home communities due to the “taint” of being raped.</a:t>
            </a:r>
          </a:p>
          <a:p>
            <a:pPr>
              <a:buNone/>
            </a:pPr>
            <a:r>
              <a:rPr lang="en-US" dirty="0" smtClean="0">
                <a:solidFill>
                  <a:srgbClr val="FF99FF"/>
                </a:solidFill>
              </a:rPr>
              <a:t>*</a:t>
            </a:r>
            <a:r>
              <a:rPr lang="en-US" dirty="0" smtClean="0"/>
              <a:t> They </a:t>
            </a:r>
            <a:r>
              <a:rPr lang="en-US" dirty="0" smtClean="0"/>
              <a:t>are often bypassed for “reintegration programs” for this reason</a:t>
            </a:r>
            <a:r>
              <a:rPr lang="en-US" dirty="0" smtClean="0"/>
              <a:t>.</a:t>
            </a:r>
          </a:p>
          <a:p>
            <a:pPr>
              <a:buNone/>
            </a:pPr>
            <a:endParaRPr lang="en-US" dirty="0" smtClean="0"/>
          </a:p>
          <a:p>
            <a:pPr>
              <a:buNone/>
            </a:pPr>
            <a:endParaRPr lang="en-US" dirty="0" smtClean="0"/>
          </a:p>
        </p:txBody>
      </p:sp>
      <p:sp>
        <p:nvSpPr>
          <p:cNvPr id="4" name="TextBox 3"/>
          <p:cNvSpPr txBox="1"/>
          <p:nvPr/>
        </p:nvSpPr>
        <p:spPr>
          <a:xfrm>
            <a:off x="990600" y="6400800"/>
            <a:ext cx="6705600" cy="369332"/>
          </a:xfrm>
          <a:prstGeom prst="rect">
            <a:avLst/>
          </a:prstGeom>
          <a:noFill/>
        </p:spPr>
        <p:txBody>
          <a:bodyPr wrap="square" rtlCol="0">
            <a:spAutoFit/>
          </a:bodyPr>
          <a:lstStyle/>
          <a:p>
            <a:r>
              <a:rPr lang="en-US" dirty="0" smtClean="0"/>
              <a:t>http://childrenandarmedconflict.un.org/effects-of-conflict/girl-child/</a:t>
            </a:r>
            <a:endParaRPr lang="en-US" dirty="0"/>
          </a:p>
        </p:txBody>
      </p:sp>
      <p:sp>
        <p:nvSpPr>
          <p:cNvPr id="5" name="TextBox 4"/>
          <p:cNvSpPr txBox="1"/>
          <p:nvPr/>
        </p:nvSpPr>
        <p:spPr>
          <a:xfrm>
            <a:off x="914400" y="5715000"/>
            <a:ext cx="7543800" cy="923330"/>
          </a:xfrm>
          <a:prstGeom prst="rect">
            <a:avLst/>
          </a:prstGeom>
          <a:noFill/>
        </p:spPr>
        <p:txBody>
          <a:bodyPr wrap="square" rtlCol="0">
            <a:spAutoFit/>
          </a:bodyPr>
          <a:lstStyle/>
          <a:p>
            <a:r>
              <a:rPr lang="en-US" dirty="0" smtClean="0">
                <a:hlinkClick r:id="rId2"/>
              </a:rPr>
              <a:t>http://</a:t>
            </a:r>
            <a:r>
              <a:rPr lang="en-US" smtClean="0">
                <a:hlinkClick r:id="rId2"/>
              </a:rPr>
              <a:t>invisiblechildren.com/media/videos/products/mothers-day-2013-meet-grace</a:t>
            </a:r>
            <a:r>
              <a:rPr lang="en-US" smtClean="0">
                <a:hlinkClick r:id="rId2"/>
              </a:rPr>
              <a:t>/</a:t>
            </a:r>
            <a:endParaRPr lang="en-US"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ko haram.jpg"/>
          <p:cNvPicPr>
            <a:picLocks noGrp="1" noChangeAspect="1"/>
          </p:cNvPicPr>
          <p:nvPr>
            <p:ph idx="1"/>
          </p:nvPr>
        </p:nvPicPr>
        <p:blipFill>
          <a:blip r:embed="rId2" cstate="print"/>
          <a:stretch>
            <a:fillRect/>
          </a:stretch>
        </p:blipFill>
        <p:spPr>
          <a:xfrm>
            <a:off x="838200" y="1524000"/>
            <a:ext cx="7612944" cy="4282281"/>
          </a:xfrm>
        </p:spPr>
      </p:pic>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5" name="Rectangle 4"/>
          <p:cNvSpPr/>
          <p:nvPr/>
        </p:nvSpPr>
        <p:spPr>
          <a:xfrm>
            <a:off x="1295400" y="4953000"/>
            <a:ext cx="6656694" cy="523220"/>
          </a:xfrm>
          <a:prstGeom prst="rect">
            <a:avLst/>
          </a:prstGeom>
        </p:spPr>
        <p:txBody>
          <a:bodyPr wrap="none">
            <a:spAutoFit/>
          </a:bodyPr>
          <a:lstStyle/>
          <a:p>
            <a:r>
              <a:rPr lang="en-US" sz="2800" dirty="0" smtClean="0">
                <a:solidFill>
                  <a:srgbClr val="FFC000"/>
                </a:solidFill>
              </a:rPr>
              <a:t>Nigerians protest over kidnapped schoolgirls</a:t>
            </a:r>
            <a:endParaRPr lang="en-US" sz="2800" dirty="0">
              <a:solidFill>
                <a:srgbClr val="FFC000"/>
              </a:solidFill>
            </a:endParaRPr>
          </a:p>
        </p:txBody>
      </p:sp>
      <p:sp>
        <p:nvSpPr>
          <p:cNvPr id="6" name="Rectangle 5"/>
          <p:cNvSpPr/>
          <p:nvPr/>
        </p:nvSpPr>
        <p:spPr>
          <a:xfrm>
            <a:off x="1143000" y="381000"/>
            <a:ext cx="7162800" cy="1200329"/>
          </a:xfrm>
          <a:prstGeom prst="rect">
            <a:avLst/>
          </a:prstGeom>
        </p:spPr>
        <p:txBody>
          <a:bodyPr wrap="square">
            <a:spAutoFit/>
          </a:bodyPr>
          <a:lstStyle/>
          <a:p>
            <a:r>
              <a:rPr lang="en-US" sz="2400" b="1" dirty="0" smtClean="0">
                <a:solidFill>
                  <a:schemeClr val="bg1"/>
                </a:solidFill>
                <a:latin typeface="Andalus" pitchFamily="2" charset="-78"/>
                <a:cs typeface="Andalus" pitchFamily="2" charset="-78"/>
              </a:rPr>
              <a:t>63 abducted women, girls escape from </a:t>
            </a:r>
            <a:r>
              <a:rPr lang="en-US" sz="2400" b="1" dirty="0" err="1" smtClean="0">
                <a:solidFill>
                  <a:schemeClr val="bg1"/>
                </a:solidFill>
                <a:latin typeface="Andalus" pitchFamily="2" charset="-78"/>
                <a:cs typeface="Andalus" pitchFamily="2" charset="-78"/>
              </a:rPr>
              <a:t>Boko</a:t>
            </a:r>
            <a:r>
              <a:rPr lang="en-US" sz="2400" b="1" dirty="0" smtClean="0">
                <a:solidFill>
                  <a:schemeClr val="bg1"/>
                </a:solidFill>
                <a:latin typeface="Andalus" pitchFamily="2" charset="-78"/>
                <a:cs typeface="Andalus" pitchFamily="2" charset="-78"/>
              </a:rPr>
              <a:t> </a:t>
            </a:r>
            <a:r>
              <a:rPr lang="en-US" sz="2400" b="1" dirty="0" err="1" smtClean="0">
                <a:solidFill>
                  <a:schemeClr val="bg1"/>
                </a:solidFill>
                <a:latin typeface="Andalus" pitchFamily="2" charset="-78"/>
                <a:cs typeface="Andalus" pitchFamily="2" charset="-78"/>
              </a:rPr>
              <a:t>Haram</a:t>
            </a:r>
            <a:endParaRPr lang="en-US" sz="2400" b="1" dirty="0" smtClean="0">
              <a:solidFill>
                <a:schemeClr val="bg1"/>
              </a:solidFill>
              <a:latin typeface="Andalus" pitchFamily="2" charset="-78"/>
              <a:cs typeface="Andalus" pitchFamily="2" charset="-78"/>
            </a:endParaRPr>
          </a:p>
          <a:p>
            <a:r>
              <a:rPr lang="en-US" sz="2400" dirty="0" smtClean="0">
                <a:solidFill>
                  <a:schemeClr val="bg1"/>
                </a:solidFill>
              </a:rPr>
              <a:t>By </a:t>
            </a:r>
            <a:r>
              <a:rPr lang="en-US" sz="2400" b="1" dirty="0" err="1" smtClean="0">
                <a:solidFill>
                  <a:schemeClr val="bg1"/>
                </a:solidFill>
              </a:rPr>
              <a:t>Aminu</a:t>
            </a:r>
            <a:r>
              <a:rPr lang="en-US" sz="2400" b="1" dirty="0" smtClean="0">
                <a:solidFill>
                  <a:schemeClr val="bg1"/>
                </a:solidFill>
              </a:rPr>
              <a:t> </a:t>
            </a:r>
            <a:r>
              <a:rPr lang="en-US" sz="2400" b="1" dirty="0" err="1" smtClean="0">
                <a:solidFill>
                  <a:schemeClr val="bg1"/>
                </a:solidFill>
              </a:rPr>
              <a:t>Abubakar</a:t>
            </a:r>
            <a:r>
              <a:rPr lang="en-US" sz="2400" b="1" dirty="0" smtClean="0">
                <a:solidFill>
                  <a:schemeClr val="bg1"/>
                </a:solidFill>
              </a:rPr>
              <a:t> </a:t>
            </a:r>
            <a:r>
              <a:rPr lang="en-US" sz="2400" dirty="0" smtClean="0">
                <a:solidFill>
                  <a:schemeClr val="bg1"/>
                </a:solidFill>
              </a:rPr>
              <a:t>and</a:t>
            </a:r>
            <a:r>
              <a:rPr lang="en-US" sz="2400" b="1" dirty="0" smtClean="0">
                <a:solidFill>
                  <a:schemeClr val="bg1"/>
                </a:solidFill>
              </a:rPr>
              <a:t> Holly Yan</a:t>
            </a:r>
            <a:r>
              <a:rPr lang="en-US" sz="2400" dirty="0" smtClean="0">
                <a:solidFill>
                  <a:schemeClr val="bg1"/>
                </a:solidFill>
              </a:rPr>
              <a:t>, CNN </a:t>
            </a:r>
          </a:p>
          <a:p>
            <a:r>
              <a:rPr lang="en-US" sz="2400" dirty="0" smtClean="0">
                <a:solidFill>
                  <a:schemeClr val="bg1"/>
                </a:solidFill>
              </a:rPr>
              <a:t>updated 4:43 PM EDT, Mon July 7, 2014</a:t>
            </a:r>
            <a:endParaRPr lang="en-US" sz="2400" dirty="0">
              <a:solidFill>
                <a:schemeClr val="bg1"/>
              </a:solidFill>
            </a:endParaRPr>
          </a:p>
        </p:txBody>
      </p:sp>
      <p:sp>
        <p:nvSpPr>
          <p:cNvPr id="7" name="Rectangle 6"/>
          <p:cNvSpPr/>
          <p:nvPr/>
        </p:nvSpPr>
        <p:spPr>
          <a:xfrm>
            <a:off x="1219200" y="5943600"/>
            <a:ext cx="6858000" cy="923330"/>
          </a:xfrm>
          <a:prstGeom prst="rect">
            <a:avLst/>
          </a:prstGeom>
        </p:spPr>
        <p:txBody>
          <a:bodyPr wrap="square">
            <a:spAutoFit/>
          </a:bodyPr>
          <a:lstStyle/>
          <a:p>
            <a:r>
              <a:rPr lang="en-US" dirty="0" smtClean="0">
                <a:hlinkClick r:id="rId3"/>
              </a:rPr>
              <a:t>http://www.cnn.com/2014/07/07/world/africa/nigeria-boko-haram-women-escape/index.html</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DoSomething.org</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lstStyle/>
          <a:p>
            <a:r>
              <a:rPr lang="en-US" dirty="0" smtClean="0">
                <a:solidFill>
                  <a:srgbClr val="FFFF00"/>
                </a:solidFill>
              </a:rPr>
              <a:t>Eleven Facts about child soldiers….</a:t>
            </a:r>
          </a:p>
          <a:p>
            <a:endParaRPr lang="en-US" dirty="0" smtClean="0"/>
          </a:p>
          <a:p>
            <a:r>
              <a:rPr lang="en-US" dirty="0" smtClean="0">
                <a:hlinkClick r:id="rId2"/>
              </a:rPr>
              <a:t>https://www.dosomething.org/facts/11-facts-about-child-soldiers</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ndalus" pitchFamily="2" charset="-78"/>
                <a:cs typeface="Andalus" pitchFamily="2" charset="-78"/>
              </a:rPr>
              <a:t> Child Soldiers Global Report, 2008</a:t>
            </a:r>
            <a:br>
              <a:rPr lang="en-US" sz="2800" dirty="0" smtClean="0">
                <a:latin typeface="Andalus" pitchFamily="2" charset="-78"/>
                <a:cs typeface="Andalus" pitchFamily="2" charset="-78"/>
              </a:rPr>
            </a:br>
            <a:r>
              <a:rPr lang="en-US" sz="2800" i="1" dirty="0" smtClean="0">
                <a:latin typeface="Andalus" pitchFamily="2" charset="-78"/>
                <a:cs typeface="Andalus" pitchFamily="2" charset="-78"/>
              </a:rPr>
              <a:t>Coalition to stop the use of Child Soldiers  </a:t>
            </a:r>
            <a:br>
              <a:rPr lang="en-US" sz="2800" i="1" dirty="0" smtClean="0">
                <a:latin typeface="Andalus" pitchFamily="2" charset="-78"/>
                <a:cs typeface="Andalus" pitchFamily="2" charset="-78"/>
              </a:rPr>
            </a:br>
            <a:r>
              <a:rPr lang="en-US" sz="2800" dirty="0" smtClean="0">
                <a:latin typeface="Andalus" pitchFamily="2" charset="-78"/>
                <a:cs typeface="Andalus" pitchFamily="2" charset="-78"/>
              </a:rPr>
              <a:t>continued… </a:t>
            </a:r>
            <a:endParaRPr lang="en-US" sz="2800"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85000" lnSpcReduction="20000"/>
          </a:bodyPr>
          <a:lstStyle/>
          <a:p>
            <a:pPr>
              <a:buNone/>
            </a:pPr>
            <a:r>
              <a:rPr lang="en-US" sz="2400" dirty="0" smtClean="0">
                <a:solidFill>
                  <a:srgbClr val="FFFF00"/>
                </a:solidFill>
                <a:cs typeface="Andalus" pitchFamily="2" charset="-78"/>
              </a:rPr>
              <a:t>International steps have been taken to protect children :</a:t>
            </a:r>
          </a:p>
          <a:p>
            <a:r>
              <a:rPr lang="en-US" sz="2400" dirty="0" smtClean="0">
                <a:cs typeface="Andalus" pitchFamily="2" charset="-78"/>
              </a:rPr>
              <a:t>1.  Criminal responsibility for those who recruit and use children have come in the form of war crimes charges issued by the International Criminal Court (ICC).</a:t>
            </a:r>
          </a:p>
          <a:p>
            <a:pPr lvl="1"/>
            <a:r>
              <a:rPr lang="en-US" sz="2000" dirty="0" smtClean="0">
                <a:cs typeface="Andalus" pitchFamily="2" charset="-78"/>
              </a:rPr>
              <a:t>This has occurred in the DRC, Uganda, and Sierra Leone.</a:t>
            </a:r>
          </a:p>
          <a:p>
            <a:r>
              <a:rPr lang="en-US" sz="2400" dirty="0" smtClean="0">
                <a:cs typeface="Andalus" pitchFamily="2" charset="-78"/>
              </a:rPr>
              <a:t>2. The Optional Protocol to the Convention of the Rights of the Child on the involvement of children in armed conflict was ratified, as of 2008, by 120 states.</a:t>
            </a:r>
          </a:p>
          <a:p>
            <a:r>
              <a:rPr lang="en-US" sz="2400" dirty="0" smtClean="0">
                <a:cs typeface="Andalus" pitchFamily="2" charset="-78"/>
              </a:rPr>
              <a:t>3. The UN Security Council  adopted resolutions creating monitoring systems  for children and armed conflict, focusing on 6 categories of grave abuse against children.</a:t>
            </a:r>
          </a:p>
          <a:p>
            <a:r>
              <a:rPr lang="en-US" sz="2400" dirty="0" smtClean="0">
                <a:cs typeface="Andalus" pitchFamily="2" charset="-78"/>
              </a:rPr>
              <a:t>4. The Paris Principles and Guidelines on children associated with armed forces or armed groups was endorsed in 2007 by 66 governments. It focuses on guidance to protect children from recruitment and providing assistance to those involved in armed forces.  </a:t>
            </a:r>
          </a:p>
          <a:p>
            <a:pPr lvl="1"/>
            <a:r>
              <a:rPr lang="en-US" sz="2000" dirty="0" smtClean="0">
                <a:cs typeface="Andalus" pitchFamily="2" charset="-78"/>
              </a:rPr>
              <a:t>Cote d’Ivoire, Sri Lanka, and Myanmar are working with the UN regarding the recruitment of child soldiers.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Genocide and Child Soldiers</a:t>
            </a:r>
            <a:endParaRPr lang="en-US" dirty="0">
              <a:latin typeface="Andalus" pitchFamily="2" charset="-78"/>
              <a:cs typeface="Andalus" pitchFamily="2" charset="-78"/>
            </a:endParaRPr>
          </a:p>
        </p:txBody>
      </p:sp>
      <p:pic>
        <p:nvPicPr>
          <p:cNvPr id="4" name="Content Placeholder 3" descr="War is not for children.jpg"/>
          <p:cNvPicPr>
            <a:picLocks noGrp="1" noChangeAspect="1"/>
          </p:cNvPicPr>
          <p:nvPr>
            <p:ph idx="1"/>
          </p:nvPr>
        </p:nvPicPr>
        <p:blipFill>
          <a:blip r:embed="rId2" cstate="print"/>
          <a:stretch>
            <a:fillRect/>
          </a:stretch>
        </p:blipFill>
        <p:spPr>
          <a:xfrm>
            <a:off x="2590800" y="1524000"/>
            <a:ext cx="3733800" cy="3733800"/>
          </a:xfrm>
        </p:spPr>
      </p:pic>
      <p:sp>
        <p:nvSpPr>
          <p:cNvPr id="5" name="TextBox 4"/>
          <p:cNvSpPr txBox="1"/>
          <p:nvPr/>
        </p:nvSpPr>
        <p:spPr>
          <a:xfrm>
            <a:off x="1447800" y="5562600"/>
            <a:ext cx="6705600" cy="1200329"/>
          </a:xfrm>
          <a:prstGeom prst="rect">
            <a:avLst/>
          </a:prstGeom>
          <a:noFill/>
        </p:spPr>
        <p:txBody>
          <a:bodyPr wrap="square" rtlCol="0">
            <a:spAutoFit/>
          </a:bodyPr>
          <a:lstStyle/>
          <a:p>
            <a:r>
              <a:rPr lang="en-US" sz="2400" dirty="0" smtClean="0"/>
              <a:t>How does the use of child soldiers connect with the concept of Genocide as defined by the Genocide convention?</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It is not going away…</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lstStyle/>
          <a:p>
            <a:pPr>
              <a:buNone/>
            </a:pPr>
            <a:r>
              <a:rPr lang="en-US" dirty="0" smtClean="0"/>
              <a:t>“ When armed conflict breaks out, reignites, or intensifies, children will almost inevitably become involved as soldiers…”</a:t>
            </a:r>
          </a:p>
          <a:p>
            <a:pPr>
              <a:buNone/>
            </a:pPr>
            <a:r>
              <a:rPr lang="en-US" dirty="0" smtClean="0"/>
              <a:t>	</a:t>
            </a:r>
            <a:r>
              <a:rPr lang="en-US" dirty="0" smtClean="0">
                <a:solidFill>
                  <a:srgbClr val="FFFF00"/>
                </a:solidFill>
              </a:rPr>
              <a:t>	</a:t>
            </a:r>
            <a:r>
              <a:rPr lang="en-US" dirty="0" smtClean="0"/>
              <a:t>Key areas</a:t>
            </a:r>
            <a:r>
              <a:rPr lang="en-US" dirty="0" smtClean="0">
                <a:solidFill>
                  <a:srgbClr val="FFFF00"/>
                </a:solidFill>
              </a:rPr>
              <a:t>: Central African Republic, Chad, Iraq, Somalia, Sudan (Darfur), Uganda, Myanmar, and more recently, Syria….</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			Syria</a:t>
            </a:r>
            <a:endParaRPr lang="en-US" dirty="0">
              <a:latin typeface="Andalus" pitchFamily="2" charset="-78"/>
              <a:cs typeface="Andalus" pitchFamily="2" charset="-78"/>
            </a:endParaRPr>
          </a:p>
        </p:txBody>
      </p:sp>
      <p:pic>
        <p:nvPicPr>
          <p:cNvPr id="4" name="Content Placeholder 3" descr="syria-child-soldiers.jpg"/>
          <p:cNvPicPr>
            <a:picLocks noGrp="1" noChangeAspect="1"/>
          </p:cNvPicPr>
          <p:nvPr>
            <p:ph idx="1"/>
          </p:nvPr>
        </p:nvPicPr>
        <p:blipFill>
          <a:blip r:embed="rId2" cstate="print"/>
          <a:stretch>
            <a:fillRect/>
          </a:stretch>
        </p:blipFill>
        <p:spPr>
          <a:xfrm>
            <a:off x="3657600" y="1143000"/>
            <a:ext cx="5303045" cy="3535363"/>
          </a:xfrm>
        </p:spPr>
      </p:pic>
      <p:sp>
        <p:nvSpPr>
          <p:cNvPr id="5" name="Rectangle 4"/>
          <p:cNvSpPr/>
          <p:nvPr/>
        </p:nvSpPr>
        <p:spPr>
          <a:xfrm>
            <a:off x="1600200" y="4876800"/>
            <a:ext cx="6553200" cy="1754326"/>
          </a:xfrm>
          <a:prstGeom prst="rect">
            <a:avLst/>
          </a:prstGeom>
        </p:spPr>
        <p:txBody>
          <a:bodyPr wrap="square">
            <a:spAutoFit/>
          </a:bodyPr>
          <a:lstStyle/>
          <a:p>
            <a:r>
              <a:rPr lang="en-US" dirty="0" smtClean="0">
                <a:solidFill>
                  <a:schemeClr val="bg1"/>
                </a:solidFill>
              </a:rPr>
              <a:t>“The report, titled Maybe We Live and Maybe We Die, documents the experiences of 25 children and former child soldiers in Syria's armed conflict. </a:t>
            </a:r>
            <a:r>
              <a:rPr lang="en-US" dirty="0" smtClean="0">
                <a:solidFill>
                  <a:schemeClr val="bg1"/>
                </a:solidFill>
                <a:hlinkClick r:id="rId3"/>
              </a:rPr>
              <a:t>Human Rights Watch</a:t>
            </a:r>
            <a:r>
              <a:rPr lang="en-US" dirty="0" smtClean="0">
                <a:solidFill>
                  <a:schemeClr val="bg1"/>
                </a:solidFill>
              </a:rPr>
              <a:t> interviewed children who fought with the Free Syrian Army, the Islamic Front Coalition and the extremist groups Isis and </a:t>
            </a:r>
            <a:r>
              <a:rPr lang="en-US" dirty="0" err="1" smtClean="0">
                <a:solidFill>
                  <a:schemeClr val="bg1"/>
                </a:solidFill>
              </a:rPr>
              <a:t>Jabhat</a:t>
            </a:r>
            <a:r>
              <a:rPr lang="en-US" dirty="0" smtClean="0">
                <a:solidFill>
                  <a:schemeClr val="bg1"/>
                </a:solidFill>
              </a:rPr>
              <a:t> al-</a:t>
            </a:r>
            <a:r>
              <a:rPr lang="en-US" dirty="0" err="1" smtClean="0">
                <a:solidFill>
                  <a:schemeClr val="bg1"/>
                </a:solidFill>
              </a:rPr>
              <a:t>Nusra</a:t>
            </a:r>
            <a:r>
              <a:rPr lang="en-US" dirty="0" smtClean="0">
                <a:solidFill>
                  <a:schemeClr val="bg1"/>
                </a:solidFill>
              </a:rPr>
              <a:t>, an Al-Qaeda affiliate, as well as the military and police forces in Kurdish-controlled areas.”</a:t>
            </a:r>
            <a:endParaRPr lang="en-US" dirty="0">
              <a:solidFill>
                <a:schemeClr val="bg1"/>
              </a:solidFill>
            </a:endParaRPr>
          </a:p>
        </p:txBody>
      </p:sp>
      <p:sp>
        <p:nvSpPr>
          <p:cNvPr id="6" name="Rectangle 5"/>
          <p:cNvSpPr/>
          <p:nvPr/>
        </p:nvSpPr>
        <p:spPr>
          <a:xfrm>
            <a:off x="228600" y="1143000"/>
            <a:ext cx="3200400" cy="2585323"/>
          </a:xfrm>
          <a:prstGeom prst="rect">
            <a:avLst/>
          </a:prstGeom>
        </p:spPr>
        <p:txBody>
          <a:bodyPr wrap="square">
            <a:spAutoFit/>
          </a:bodyPr>
          <a:lstStyle/>
          <a:p>
            <a:r>
              <a:rPr lang="en-US" dirty="0" smtClean="0">
                <a:solidFill>
                  <a:schemeClr val="bg1"/>
                </a:solidFill>
              </a:rPr>
              <a:t>“Children interviewed for the report said they had fought in battles, acted as snipers, manned checkpoints, spied on hostile forces, treated the wounded on battlefields and transported ammunition and supplies to the front lines during fighting…”</a:t>
            </a:r>
            <a:endParaRPr lang="en-US" dirty="0">
              <a:solidFill>
                <a:schemeClr val="bg1"/>
              </a:solidFill>
            </a:endParaRPr>
          </a:p>
        </p:txBody>
      </p:sp>
      <p:sp>
        <p:nvSpPr>
          <p:cNvPr id="7" name="Rectangle 6"/>
          <p:cNvSpPr/>
          <p:nvPr/>
        </p:nvSpPr>
        <p:spPr>
          <a:xfrm>
            <a:off x="4419600" y="4191000"/>
            <a:ext cx="4572000" cy="738664"/>
          </a:xfrm>
          <a:prstGeom prst="rect">
            <a:avLst/>
          </a:prstGeom>
        </p:spPr>
        <p:txBody>
          <a:bodyPr>
            <a:spAutoFit/>
          </a:bodyPr>
          <a:lstStyle/>
          <a:p>
            <a:r>
              <a:rPr lang="en-US" sz="1400" dirty="0" smtClean="0">
                <a:solidFill>
                  <a:schemeClr val="bg1"/>
                </a:solidFill>
                <a:hlinkClick r:id="rId4"/>
              </a:rPr>
              <a:t>http://www.ibtimes.co.uk/syria-child-soldiers-young-15-thrown-onto-front-lines-by-isis-1453768</a:t>
            </a:r>
            <a:endParaRPr lang="en-US" sz="1400" dirty="0" smtClean="0">
              <a:solidFill>
                <a:schemeClr val="bg1"/>
              </a:solidFill>
            </a:endParaRPr>
          </a:p>
          <a:p>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Recent News…</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lstStyle/>
          <a:p>
            <a:r>
              <a:rPr lang="en-US" dirty="0" smtClean="0">
                <a:hlinkClick r:id="rId2"/>
              </a:rPr>
              <a:t>https://uk.news.yahoo.com/child-soldiers-worst-countries-recruiting-underage-fighters-130152737.html#qa2dhJx</a:t>
            </a:r>
            <a:endParaRPr lang="en-US" dirty="0" smtClean="0"/>
          </a:p>
          <a:p>
            <a:endParaRPr lang="en-US" dirty="0" smtClean="0"/>
          </a:p>
          <a:p>
            <a:pPr>
              <a:buNone/>
            </a:pPr>
            <a:r>
              <a:rPr lang="en-US" b="1" dirty="0" smtClean="0">
                <a:solidFill>
                  <a:srgbClr val="FFFF00"/>
                </a:solidFill>
              </a:rPr>
              <a:t>“Child Soldiers: Which are the Worst Countries for Recruiting Underage Fighters?”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Human Rights Watch</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lstStyle/>
          <a:p>
            <a:pPr>
              <a:buNone/>
            </a:pPr>
            <a:r>
              <a:rPr lang="en-US" dirty="0" smtClean="0">
                <a:solidFill>
                  <a:srgbClr val="FFFF00"/>
                </a:solidFill>
              </a:rPr>
              <a:t>  “UN Report Shames Wartime Abusers of Children”</a:t>
            </a:r>
          </a:p>
          <a:p>
            <a:pPr>
              <a:buNone/>
            </a:pPr>
            <a:endParaRPr lang="en-US" dirty="0" smtClean="0">
              <a:solidFill>
                <a:srgbClr val="FFFF00"/>
              </a:solidFill>
            </a:endParaRPr>
          </a:p>
          <a:p>
            <a:pPr>
              <a:buNone/>
            </a:pPr>
            <a:r>
              <a:rPr lang="en-US" dirty="0" smtClean="0">
                <a:hlinkClick r:id="rId2"/>
              </a:rPr>
              <a:t>http://www.hrw.org/news/2014/07/01/un-report-shames-wartime-abusers-children</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What to do?</a:t>
            </a:r>
            <a:endParaRPr lang="en-US" dirty="0">
              <a:latin typeface="Andalus" pitchFamily="2" charset="-78"/>
              <a:cs typeface="Andalus" pitchFamily="2" charset="-78"/>
            </a:endParaRPr>
          </a:p>
        </p:txBody>
      </p:sp>
      <p:pic>
        <p:nvPicPr>
          <p:cNvPr id="4" name="Content Placeholder 3" descr="amnesty_swing.jpg"/>
          <p:cNvPicPr>
            <a:picLocks noGrp="1" noChangeAspect="1"/>
          </p:cNvPicPr>
          <p:nvPr>
            <p:ph idx="1"/>
          </p:nvPr>
        </p:nvPicPr>
        <p:blipFill>
          <a:blip r:embed="rId2" cstate="print"/>
          <a:stretch>
            <a:fillRect/>
          </a:stretch>
        </p:blipFill>
        <p:spPr>
          <a:xfrm>
            <a:off x="618003" y="1295400"/>
            <a:ext cx="7438648" cy="48307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a_dallaire.jpg"/>
          <p:cNvPicPr>
            <a:picLocks noChangeAspect="1"/>
          </p:cNvPicPr>
          <p:nvPr/>
        </p:nvPicPr>
        <p:blipFill>
          <a:blip r:embed="rId2" cstate="print"/>
          <a:stretch>
            <a:fillRect/>
          </a:stretch>
        </p:blipFill>
        <p:spPr>
          <a:xfrm>
            <a:off x="6677472" y="3124200"/>
            <a:ext cx="2276028" cy="344043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828800"/>
            <a:ext cx="8229600" cy="4525963"/>
          </a:xfrm>
        </p:spPr>
        <p:txBody>
          <a:bodyPr>
            <a:normAutofit fontScale="92500" lnSpcReduction="20000"/>
          </a:bodyPr>
          <a:lstStyle/>
          <a:p>
            <a:endParaRPr lang="en-US" dirty="0" smtClean="0">
              <a:latin typeface="Andalus" pitchFamily="2" charset="-78"/>
              <a:cs typeface="Andalus" pitchFamily="2" charset="-78"/>
            </a:endParaRPr>
          </a:p>
          <a:p>
            <a:pPr>
              <a:buNone/>
            </a:pPr>
            <a:r>
              <a:rPr lang="en-US" dirty="0" smtClean="0">
                <a:solidFill>
                  <a:schemeClr val="bg1"/>
                </a:solidFill>
                <a:latin typeface="Andalus" pitchFamily="2" charset="-78"/>
                <a:cs typeface="Andalus" pitchFamily="2" charset="-78"/>
              </a:rPr>
              <a:t>“Our mission is to develop and implement new strategies and tactical guidance to eradicate the use and recruitment of child soldiers around the world.”</a:t>
            </a:r>
          </a:p>
          <a:p>
            <a:pPr>
              <a:buNone/>
            </a:pPr>
            <a:endParaRPr lang="en-US" dirty="0" smtClean="0">
              <a:solidFill>
                <a:schemeClr val="bg1"/>
              </a:solidFill>
              <a:latin typeface="Andalus" pitchFamily="2" charset="-78"/>
              <a:cs typeface="Andalus" pitchFamily="2" charset="-78"/>
            </a:endParaRPr>
          </a:p>
          <a:p>
            <a:pPr>
              <a:buNone/>
            </a:pPr>
            <a:r>
              <a:rPr lang="en-US" dirty="0" smtClean="0">
                <a:solidFill>
                  <a:schemeClr val="bg1"/>
                </a:solidFill>
                <a:latin typeface="Andalus" pitchFamily="2" charset="-78"/>
                <a:cs typeface="Andalus" pitchFamily="2" charset="-78"/>
              </a:rPr>
              <a:t>*  Their model: training, research, </a:t>
            </a:r>
          </a:p>
          <a:p>
            <a:pPr>
              <a:buNone/>
            </a:pPr>
            <a:r>
              <a:rPr lang="en-US" dirty="0" smtClean="0">
                <a:solidFill>
                  <a:schemeClr val="bg1"/>
                </a:solidFill>
                <a:latin typeface="Andalus" pitchFamily="2" charset="-78"/>
                <a:cs typeface="Andalus" pitchFamily="2" charset="-78"/>
              </a:rPr>
              <a:t>    and advocacy.</a:t>
            </a:r>
            <a:endParaRPr lang="en-US" dirty="0" smtClean="0">
              <a:latin typeface="Andalus" pitchFamily="2" charset="-78"/>
              <a:cs typeface="Andalus" pitchFamily="2" charset="-78"/>
            </a:endParaRPr>
          </a:p>
          <a:p>
            <a:pPr>
              <a:buNone/>
            </a:pPr>
            <a:endParaRPr lang="en-US" dirty="0" smtClean="0"/>
          </a:p>
          <a:p>
            <a:pPr>
              <a:buNone/>
            </a:pPr>
            <a:r>
              <a:rPr lang="en-US" sz="2400" dirty="0" smtClean="0">
                <a:hlinkClick r:id="rId3"/>
              </a:rPr>
              <a:t>http://www.childsoldiers.org/who-we-are-2/</a:t>
            </a:r>
            <a:endParaRPr lang="en-US" sz="2400" dirty="0" smtClean="0"/>
          </a:p>
          <a:p>
            <a:pPr>
              <a:buNone/>
            </a:pPr>
            <a:endParaRPr lang="en-US" dirty="0" smtClean="0"/>
          </a:p>
          <a:p>
            <a:endParaRPr lang="en-US" dirty="0"/>
          </a:p>
        </p:txBody>
      </p:sp>
      <p:pic>
        <p:nvPicPr>
          <p:cNvPr id="4" name="Picture 3" descr="Logo_Web-300x100-e1390244530744.png"/>
          <p:cNvPicPr>
            <a:picLocks noChangeAspect="1"/>
          </p:cNvPicPr>
          <p:nvPr/>
        </p:nvPicPr>
        <p:blipFill>
          <a:blip r:embed="rId4" cstate="print"/>
          <a:stretch>
            <a:fillRect/>
          </a:stretch>
        </p:blipFill>
        <p:spPr>
          <a:xfrm>
            <a:off x="2057401" y="457200"/>
            <a:ext cx="4100014" cy="1676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ndalus" pitchFamily="2" charset="-78"/>
                <a:cs typeface="Andalus" pitchFamily="2" charset="-78"/>
              </a:rPr>
              <a:t>Several Organizations…</a:t>
            </a:r>
            <a:endParaRPr lang="en-US" u="sng" dirty="0">
              <a:latin typeface="Andalus" pitchFamily="2" charset="-78"/>
              <a:cs typeface="Andalus" pitchFamily="2" charset="-78"/>
            </a:endParaRPr>
          </a:p>
        </p:txBody>
      </p:sp>
      <p:pic>
        <p:nvPicPr>
          <p:cNvPr id="4" name="Content Placeholder 3" descr="OSRSGCAAC-logo_en.png"/>
          <p:cNvPicPr>
            <a:picLocks noGrp="1" noChangeAspect="1"/>
          </p:cNvPicPr>
          <p:nvPr>
            <p:ph idx="1"/>
          </p:nvPr>
        </p:nvPicPr>
        <p:blipFill>
          <a:blip r:embed="rId2" cstate="print"/>
          <a:stretch>
            <a:fillRect/>
          </a:stretch>
        </p:blipFill>
        <p:spPr>
          <a:xfrm>
            <a:off x="457200" y="1066800"/>
            <a:ext cx="8229600" cy="1080135"/>
          </a:xfrm>
        </p:spPr>
      </p:pic>
      <p:sp>
        <p:nvSpPr>
          <p:cNvPr id="5" name="TextBox 4"/>
          <p:cNvSpPr txBox="1"/>
          <p:nvPr/>
        </p:nvSpPr>
        <p:spPr>
          <a:xfrm>
            <a:off x="2057400" y="2133600"/>
            <a:ext cx="4953000" cy="369332"/>
          </a:xfrm>
          <a:prstGeom prst="rect">
            <a:avLst/>
          </a:prstGeom>
          <a:noFill/>
        </p:spPr>
        <p:txBody>
          <a:bodyPr wrap="square" rtlCol="0">
            <a:spAutoFit/>
          </a:bodyPr>
          <a:lstStyle/>
          <a:p>
            <a:r>
              <a:rPr lang="en-US" dirty="0" smtClean="0"/>
              <a:t>The United Nations: http://www.un.org/en/rights/</a:t>
            </a:r>
            <a:endParaRPr lang="en-US" dirty="0"/>
          </a:p>
        </p:txBody>
      </p:sp>
      <p:pic>
        <p:nvPicPr>
          <p:cNvPr id="7" name="Picture 6" descr="invisible children.jpg"/>
          <p:cNvPicPr>
            <a:picLocks noChangeAspect="1"/>
          </p:cNvPicPr>
          <p:nvPr/>
        </p:nvPicPr>
        <p:blipFill>
          <a:blip r:embed="rId3" cstate="print"/>
          <a:stretch>
            <a:fillRect/>
          </a:stretch>
        </p:blipFill>
        <p:spPr>
          <a:xfrm>
            <a:off x="457200" y="2743200"/>
            <a:ext cx="2971800" cy="1733550"/>
          </a:xfrm>
          <a:prstGeom prst="rect">
            <a:avLst/>
          </a:prstGeom>
        </p:spPr>
      </p:pic>
      <p:sp>
        <p:nvSpPr>
          <p:cNvPr id="8" name="TextBox 7"/>
          <p:cNvSpPr txBox="1"/>
          <p:nvPr/>
        </p:nvSpPr>
        <p:spPr>
          <a:xfrm>
            <a:off x="3505200" y="3733800"/>
            <a:ext cx="3352800" cy="646331"/>
          </a:xfrm>
          <a:prstGeom prst="rect">
            <a:avLst/>
          </a:prstGeom>
          <a:noFill/>
        </p:spPr>
        <p:txBody>
          <a:bodyPr wrap="square" rtlCol="0">
            <a:spAutoFit/>
          </a:bodyPr>
          <a:lstStyle/>
          <a:p>
            <a:r>
              <a:rPr lang="en-US" dirty="0" smtClean="0"/>
              <a:t>Invisible Children: http://invisiblechildren.com/</a:t>
            </a:r>
            <a:endParaRPr lang="en-US" dirty="0"/>
          </a:p>
        </p:txBody>
      </p:sp>
      <p:pic>
        <p:nvPicPr>
          <p:cNvPr id="10" name="Picture 9" descr="thCAIEU8PG.jpg"/>
          <p:cNvPicPr>
            <a:picLocks noChangeAspect="1"/>
          </p:cNvPicPr>
          <p:nvPr/>
        </p:nvPicPr>
        <p:blipFill>
          <a:blip r:embed="rId4" cstate="print"/>
          <a:stretch>
            <a:fillRect/>
          </a:stretch>
        </p:blipFill>
        <p:spPr>
          <a:xfrm>
            <a:off x="533400" y="4495800"/>
            <a:ext cx="2857500" cy="2143125"/>
          </a:xfrm>
          <a:prstGeom prst="rect">
            <a:avLst/>
          </a:prstGeom>
        </p:spPr>
      </p:pic>
      <p:sp>
        <p:nvSpPr>
          <p:cNvPr id="11" name="Rectangle 10"/>
          <p:cNvSpPr/>
          <p:nvPr/>
        </p:nvSpPr>
        <p:spPr>
          <a:xfrm>
            <a:off x="3352800" y="5562600"/>
            <a:ext cx="4813882" cy="369332"/>
          </a:xfrm>
          <a:prstGeom prst="rect">
            <a:avLst/>
          </a:prstGeom>
        </p:spPr>
        <p:txBody>
          <a:bodyPr wrap="none">
            <a:spAutoFit/>
          </a:bodyPr>
          <a:lstStyle/>
          <a:p>
            <a:r>
              <a:rPr lang="en-US" dirty="0" smtClean="0"/>
              <a:t>Amnesty International: http://www.amnesty.org/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14600"/>
          </a:xfrm>
        </p:spPr>
        <p:txBody>
          <a:bodyPr>
            <a:normAutofit/>
          </a:bodyPr>
          <a:lstStyle/>
          <a:p>
            <a:pPr>
              <a:buNone/>
            </a:pPr>
            <a:r>
              <a:rPr lang="en-US" sz="2000" dirty="0" smtClean="0"/>
              <a:t>		Do Something: https://www.dosomething.org/</a:t>
            </a:r>
            <a:endParaRPr lang="en-US" sz="2000" dirty="0"/>
          </a:p>
        </p:txBody>
      </p:sp>
      <p:pic>
        <p:nvPicPr>
          <p:cNvPr id="4" name="Picture 3" descr="ds-logo.png"/>
          <p:cNvPicPr>
            <a:picLocks noChangeAspect="1"/>
          </p:cNvPicPr>
          <p:nvPr/>
        </p:nvPicPr>
        <p:blipFill>
          <a:blip r:embed="rId2" cstate="print"/>
          <a:stretch>
            <a:fillRect/>
          </a:stretch>
        </p:blipFill>
        <p:spPr>
          <a:xfrm>
            <a:off x="3048000" y="228600"/>
            <a:ext cx="1524000" cy="1333500"/>
          </a:xfrm>
          <a:prstGeom prst="rect">
            <a:avLst/>
          </a:prstGeom>
        </p:spPr>
      </p:pic>
      <p:sp>
        <p:nvSpPr>
          <p:cNvPr id="5" name="Rectangle 4"/>
          <p:cNvSpPr/>
          <p:nvPr/>
        </p:nvSpPr>
        <p:spPr>
          <a:xfrm>
            <a:off x="2590800" y="3124200"/>
            <a:ext cx="4614445" cy="369332"/>
          </a:xfrm>
          <a:prstGeom prst="rect">
            <a:avLst/>
          </a:prstGeom>
        </p:spPr>
        <p:txBody>
          <a:bodyPr wrap="square">
            <a:spAutoFit/>
          </a:bodyPr>
          <a:lstStyle/>
          <a:p>
            <a:r>
              <a:rPr lang="en-US" dirty="0" smtClean="0"/>
              <a:t>Human Rights Watch: http://www.hrw.org/</a:t>
            </a:r>
            <a:endParaRPr lang="en-US" dirty="0"/>
          </a:p>
        </p:txBody>
      </p:sp>
      <p:pic>
        <p:nvPicPr>
          <p:cNvPr id="6" name="Picture 5" descr="thCACHB5OQ.jpg"/>
          <p:cNvPicPr>
            <a:picLocks noChangeAspect="1"/>
          </p:cNvPicPr>
          <p:nvPr/>
        </p:nvPicPr>
        <p:blipFill>
          <a:blip r:embed="rId3" cstate="print"/>
          <a:stretch>
            <a:fillRect/>
          </a:stretch>
        </p:blipFill>
        <p:spPr>
          <a:xfrm>
            <a:off x="762000" y="2438400"/>
            <a:ext cx="1524000" cy="1524000"/>
          </a:xfrm>
          <a:prstGeom prst="rect">
            <a:avLst/>
          </a:prstGeom>
        </p:spPr>
      </p:pic>
      <p:sp>
        <p:nvSpPr>
          <p:cNvPr id="7" name="TextBox 6"/>
          <p:cNvSpPr txBox="1"/>
          <p:nvPr/>
        </p:nvSpPr>
        <p:spPr>
          <a:xfrm>
            <a:off x="3733800" y="4724400"/>
            <a:ext cx="4800600" cy="646331"/>
          </a:xfrm>
          <a:prstGeom prst="rect">
            <a:avLst/>
          </a:prstGeom>
          <a:noFill/>
        </p:spPr>
        <p:txBody>
          <a:bodyPr wrap="square" rtlCol="0">
            <a:spAutoFit/>
          </a:bodyPr>
          <a:lstStyle/>
          <a:p>
            <a:r>
              <a:rPr lang="en-US" dirty="0" smtClean="0"/>
              <a:t>United States Holocaust Memorial Museum: www.ushmm.org/</a:t>
            </a:r>
            <a:endParaRPr lang="en-US" dirty="0"/>
          </a:p>
        </p:txBody>
      </p:sp>
      <p:pic>
        <p:nvPicPr>
          <p:cNvPr id="9" name="Picture 8" descr="thCAZ0NSI6.jpg"/>
          <p:cNvPicPr>
            <a:picLocks noChangeAspect="1"/>
          </p:cNvPicPr>
          <p:nvPr/>
        </p:nvPicPr>
        <p:blipFill>
          <a:blip r:embed="rId4" cstate="print"/>
          <a:stretch>
            <a:fillRect/>
          </a:stretch>
        </p:blipFill>
        <p:spPr>
          <a:xfrm>
            <a:off x="381000" y="4343400"/>
            <a:ext cx="2857500" cy="1905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2">
              <a:buNone/>
            </a:pPr>
            <a:r>
              <a:rPr lang="en-US" sz="2800" dirty="0" smtClean="0"/>
              <a:t>				STAND UP: </a:t>
            </a:r>
            <a:r>
              <a:rPr lang="en-US" sz="1800" dirty="0" smtClean="0"/>
              <a:t>http://www.standnow.org/</a:t>
            </a:r>
            <a:endParaRPr lang="en-US" sz="1800" dirty="0"/>
          </a:p>
        </p:txBody>
      </p:sp>
      <p:pic>
        <p:nvPicPr>
          <p:cNvPr id="4" name="Picture 3" descr="thCARMG800.jpg"/>
          <p:cNvPicPr>
            <a:picLocks noChangeAspect="1"/>
          </p:cNvPicPr>
          <p:nvPr/>
        </p:nvPicPr>
        <p:blipFill>
          <a:blip r:embed="rId2" cstate="print"/>
          <a:stretch>
            <a:fillRect/>
          </a:stretch>
        </p:blipFill>
        <p:spPr>
          <a:xfrm>
            <a:off x="1143000" y="762000"/>
            <a:ext cx="2286000" cy="2286000"/>
          </a:xfrm>
          <a:prstGeom prst="rect">
            <a:avLst/>
          </a:prstGeom>
        </p:spPr>
      </p:pic>
      <p:pic>
        <p:nvPicPr>
          <p:cNvPr id="6" name="Picture 5" descr="Logo_Web-300x100-e1390244530744.png"/>
          <p:cNvPicPr>
            <a:picLocks noChangeAspect="1"/>
          </p:cNvPicPr>
          <p:nvPr/>
        </p:nvPicPr>
        <p:blipFill>
          <a:blip r:embed="rId3" cstate="print"/>
          <a:stretch>
            <a:fillRect/>
          </a:stretch>
        </p:blipFill>
        <p:spPr>
          <a:xfrm>
            <a:off x="304800" y="3276600"/>
            <a:ext cx="4100014" cy="1676400"/>
          </a:xfrm>
          <a:prstGeom prst="rect">
            <a:avLst/>
          </a:prstGeom>
        </p:spPr>
      </p:pic>
      <p:sp>
        <p:nvSpPr>
          <p:cNvPr id="7" name="Rectangle 6"/>
          <p:cNvSpPr/>
          <p:nvPr/>
        </p:nvSpPr>
        <p:spPr>
          <a:xfrm>
            <a:off x="3429000" y="5257800"/>
            <a:ext cx="5582875" cy="369332"/>
          </a:xfrm>
          <a:prstGeom prst="rect">
            <a:avLst/>
          </a:prstGeom>
        </p:spPr>
        <p:txBody>
          <a:bodyPr wrap="none">
            <a:spAutoFit/>
          </a:bodyPr>
          <a:lstStyle/>
          <a:p>
            <a:pPr>
              <a:buNone/>
            </a:pPr>
            <a:r>
              <a:rPr lang="en-US" dirty="0" smtClean="0"/>
              <a:t>Child Soldiers International: http://www.childsoldiers.org/</a:t>
            </a:r>
          </a:p>
        </p:txBody>
      </p:sp>
      <p:sp>
        <p:nvSpPr>
          <p:cNvPr id="8" name="Rectangle 7"/>
          <p:cNvSpPr/>
          <p:nvPr/>
        </p:nvSpPr>
        <p:spPr>
          <a:xfrm>
            <a:off x="4572000" y="3581400"/>
            <a:ext cx="4572000" cy="646331"/>
          </a:xfrm>
          <a:prstGeom prst="rect">
            <a:avLst/>
          </a:prstGeom>
        </p:spPr>
        <p:txBody>
          <a:bodyPr>
            <a:spAutoFit/>
          </a:bodyPr>
          <a:lstStyle/>
          <a:p>
            <a:r>
              <a:rPr lang="en-US" dirty="0" smtClean="0"/>
              <a:t>http://www.child-soldiers.org/global_report_reader.php?id=97</a:t>
            </a:r>
            <a:endParaRPr lang="en-US" dirty="0"/>
          </a:p>
        </p:txBody>
      </p:sp>
      <p:pic>
        <p:nvPicPr>
          <p:cNvPr id="9" name="Picture 8" descr="thCA5R0ZC5.jpg"/>
          <p:cNvPicPr>
            <a:picLocks noChangeAspect="1"/>
          </p:cNvPicPr>
          <p:nvPr/>
        </p:nvPicPr>
        <p:blipFill>
          <a:blip r:embed="rId4" cstate="print"/>
          <a:stretch>
            <a:fillRect/>
          </a:stretch>
        </p:blipFill>
        <p:spPr>
          <a:xfrm>
            <a:off x="1066800" y="5220919"/>
            <a:ext cx="2057400" cy="151424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sz="8800" dirty="0" smtClean="0">
                <a:latin typeface="Andalus" pitchFamily="2" charset="-78"/>
                <a:cs typeface="Andalus" pitchFamily="2" charset="-78"/>
              </a:rPr>
              <a:t>			And YOU….</a:t>
            </a:r>
            <a:endParaRPr lang="en-US" sz="8800" dirty="0">
              <a:latin typeface="Andalus" pitchFamily="2" charset="-78"/>
              <a:cs typeface="Andalus" pitchFamily="2" charset="-78"/>
            </a:endParaRPr>
          </a:p>
        </p:txBody>
      </p:sp>
      <p:pic>
        <p:nvPicPr>
          <p:cNvPr id="4" name="Picture 3" descr="10514596_10202421146155962_6743144505842410845_n.jpg"/>
          <p:cNvPicPr>
            <a:picLocks noChangeAspect="1"/>
          </p:cNvPicPr>
          <p:nvPr/>
        </p:nvPicPr>
        <p:blipFill>
          <a:blip r:embed="rId2" cstate="print"/>
          <a:stretch>
            <a:fillRect/>
          </a:stretch>
        </p:blipFill>
        <p:spPr>
          <a:xfrm>
            <a:off x="2057400" y="1981200"/>
            <a:ext cx="5010150" cy="37528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Genocide Convention, Article II:</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70000" lnSpcReduction="20000"/>
          </a:bodyPr>
          <a:lstStyle/>
          <a:p>
            <a:pPr>
              <a:buNone/>
            </a:pPr>
            <a:r>
              <a:rPr lang="en-US" b="1" dirty="0"/>
              <a:t>"</a:t>
            </a:r>
            <a:r>
              <a:rPr lang="en-US" sz="3400" dirty="0"/>
              <a:t>In the present Convention, genocide means any of the following acts committed with intent to destroy, in whole or in part, a national, ethnical, racial or religious group, as such: </a:t>
            </a:r>
          </a:p>
          <a:p>
            <a:pPr lvl="0"/>
            <a:r>
              <a:rPr lang="en-US" sz="3400" dirty="0"/>
              <a:t>(a) Killing members of the group; </a:t>
            </a:r>
          </a:p>
          <a:p>
            <a:pPr lvl="0"/>
            <a:r>
              <a:rPr lang="en-US" sz="3400" dirty="0">
                <a:solidFill>
                  <a:srgbClr val="FFFF00"/>
                </a:solidFill>
              </a:rPr>
              <a:t>(b) Causing serious bodily or mental harm to members of the group; </a:t>
            </a:r>
          </a:p>
          <a:p>
            <a:pPr lvl="0"/>
            <a:r>
              <a:rPr lang="en-US" sz="3400" dirty="0"/>
              <a:t>(c) Deliberately inflicting on the group conditions of life calculated to bring about its physical destruction in whole or in part; </a:t>
            </a:r>
          </a:p>
          <a:p>
            <a:pPr lvl="0"/>
            <a:r>
              <a:rPr lang="en-US" sz="3400" dirty="0"/>
              <a:t>(d) Imposing measures intended to prevent births within the group; </a:t>
            </a:r>
          </a:p>
          <a:p>
            <a:pPr lvl="0"/>
            <a:r>
              <a:rPr lang="en-US" sz="3400" dirty="0">
                <a:solidFill>
                  <a:srgbClr val="FFFF00"/>
                </a:solidFill>
              </a:rPr>
              <a:t>(e) Forcibly transferring children of the group to another group. "</a:t>
            </a:r>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 making a difference.jpg"/>
          <p:cNvPicPr>
            <a:picLocks noGrp="1" noChangeAspect="1"/>
          </p:cNvPicPr>
          <p:nvPr>
            <p:ph idx="1"/>
          </p:nvPr>
        </p:nvPicPr>
        <p:blipFill>
          <a:blip r:embed="rId2" cstate="print"/>
          <a:stretch>
            <a:fillRect/>
          </a:stretch>
        </p:blipFill>
        <p:spPr>
          <a:xfrm>
            <a:off x="1547018" y="838200"/>
            <a:ext cx="5387181" cy="5387181"/>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Child Soldier Stories</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85000" lnSpcReduction="20000"/>
          </a:bodyPr>
          <a:lstStyle/>
          <a:p>
            <a:r>
              <a:rPr lang="en-US" dirty="0" smtClean="0"/>
              <a:t>Find a story about a child soldier and create a “document” that includes the following information, if available:</a:t>
            </a:r>
          </a:p>
          <a:p>
            <a:pPr marL="514350" indent="-514350">
              <a:buAutoNum type="arabicPeriod"/>
            </a:pPr>
            <a:r>
              <a:rPr lang="en-US" dirty="0" smtClean="0"/>
              <a:t>Name, age, and location of child.</a:t>
            </a:r>
          </a:p>
          <a:p>
            <a:pPr marL="514350" indent="-514350">
              <a:buAutoNum type="arabicPeriod"/>
            </a:pPr>
            <a:r>
              <a:rPr lang="en-US" dirty="0" smtClean="0"/>
              <a:t>Reason for becoming a child soldier.</a:t>
            </a:r>
          </a:p>
          <a:p>
            <a:pPr marL="514350" indent="-514350">
              <a:buAutoNum type="arabicPeriod"/>
            </a:pPr>
            <a:r>
              <a:rPr lang="en-US" dirty="0" smtClean="0"/>
              <a:t>Key elements of experience.</a:t>
            </a:r>
          </a:p>
          <a:p>
            <a:pPr marL="514350" indent="-514350">
              <a:buAutoNum type="arabicPeriod"/>
            </a:pPr>
            <a:r>
              <a:rPr lang="en-US" dirty="0" smtClean="0"/>
              <a:t>How/why he or she was released, escaped, or left voluntarily.</a:t>
            </a:r>
          </a:p>
          <a:p>
            <a:pPr marL="514350" indent="-514350">
              <a:buAutoNum type="arabicPeriod"/>
            </a:pPr>
            <a:r>
              <a:rPr lang="en-US" dirty="0" smtClean="0"/>
              <a:t>Impact on the individual.</a:t>
            </a:r>
          </a:p>
          <a:p>
            <a:pPr marL="514350" indent="-514350">
              <a:buAutoNum type="arabicPeriod"/>
            </a:pPr>
            <a:r>
              <a:rPr lang="en-US" dirty="0" smtClean="0"/>
              <a:t>Any reference by story teller as to how he/she was able to survive.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Presentation of Story…</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85000" lnSpcReduction="20000"/>
          </a:bodyPr>
          <a:lstStyle/>
          <a:p>
            <a:r>
              <a:rPr lang="en-US" dirty="0" smtClean="0"/>
              <a:t>Create a visually appealing structured organizer of your individual’s story, with a picture of the individual, or a picture representing something about the individual, as the focal point. Other pictures, charts, graphs or maps may also be incorporated</a:t>
            </a:r>
          </a:p>
          <a:p>
            <a:r>
              <a:rPr lang="en-US" dirty="0" smtClean="0"/>
              <a:t>Examples include but are not limited to a web design chart, flow chart, timeline, cause and effect chart, etc.</a:t>
            </a:r>
          </a:p>
          <a:p>
            <a:r>
              <a:rPr lang="en-US" dirty="0" smtClean="0"/>
              <a:t>This can be done using word, as a power point slide, a </a:t>
            </a:r>
            <a:r>
              <a:rPr lang="en-US" dirty="0" err="1" smtClean="0"/>
              <a:t>Prezi</a:t>
            </a:r>
            <a:r>
              <a:rPr lang="en-US" dirty="0" smtClean="0"/>
              <a:t>, using a timeline program, or the old fashioned way (and probably much easier !) on paper using coloring utensils, with a print out though of your pictures.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Andalus" pitchFamily="2" charset="-78"/>
                <a:cs typeface="Andalus" pitchFamily="2" charset="-78"/>
              </a:rPr>
              <a:t>Generic Example</a:t>
            </a:r>
            <a:r>
              <a:rPr lang="en-US" dirty="0" smtClean="0"/>
              <a:t>:</a:t>
            </a:r>
            <a:endParaRPr lang="en-US" dirty="0"/>
          </a:p>
        </p:txBody>
      </p:sp>
      <p:pic>
        <p:nvPicPr>
          <p:cNvPr id="4" name="Content Placeholder 3" descr="thCACRNZGR.jpg"/>
          <p:cNvPicPr>
            <a:picLocks noGrp="1" noChangeAspect="1"/>
          </p:cNvPicPr>
          <p:nvPr>
            <p:ph idx="1"/>
          </p:nvPr>
        </p:nvPicPr>
        <p:blipFill>
          <a:blip r:embed="rId2" cstate="print"/>
          <a:stretch>
            <a:fillRect/>
          </a:stretch>
        </p:blipFill>
        <p:spPr>
          <a:xfrm>
            <a:off x="1143000" y="914400"/>
            <a:ext cx="6483927" cy="4992623"/>
          </a:xfrm>
        </p:spPr>
      </p:pic>
      <p:sp>
        <p:nvSpPr>
          <p:cNvPr id="5" name="TextBox 4"/>
          <p:cNvSpPr txBox="1"/>
          <p:nvPr/>
        </p:nvSpPr>
        <p:spPr>
          <a:xfrm>
            <a:off x="2209800" y="1295400"/>
            <a:ext cx="4038600" cy="369332"/>
          </a:xfrm>
          <a:prstGeom prst="rect">
            <a:avLst/>
          </a:prstGeom>
          <a:noFill/>
        </p:spPr>
        <p:txBody>
          <a:bodyPr wrap="square" rtlCol="0">
            <a:spAutoFit/>
          </a:bodyPr>
          <a:lstStyle/>
          <a:p>
            <a:r>
              <a:rPr lang="en-US" dirty="0" smtClean="0">
                <a:solidFill>
                  <a:srgbClr val="FF0000"/>
                </a:solidFill>
              </a:rPr>
              <a:t>                     Name of Individual</a:t>
            </a:r>
            <a:endParaRPr lang="en-US" dirty="0">
              <a:solidFill>
                <a:srgbClr val="FF0000"/>
              </a:solidFill>
            </a:endParaRPr>
          </a:p>
        </p:txBody>
      </p:sp>
      <p:sp>
        <p:nvSpPr>
          <p:cNvPr id="6" name="TextBox 5"/>
          <p:cNvSpPr txBox="1"/>
          <p:nvPr/>
        </p:nvSpPr>
        <p:spPr>
          <a:xfrm>
            <a:off x="1676400" y="2438400"/>
            <a:ext cx="1524000" cy="646331"/>
          </a:xfrm>
          <a:prstGeom prst="rect">
            <a:avLst/>
          </a:prstGeom>
          <a:noFill/>
        </p:spPr>
        <p:txBody>
          <a:bodyPr wrap="square" rtlCol="0">
            <a:spAutoFit/>
          </a:bodyPr>
          <a:lstStyle/>
          <a:p>
            <a:r>
              <a:rPr lang="en-US" dirty="0" smtClean="0">
                <a:solidFill>
                  <a:srgbClr val="FF0000"/>
                </a:solidFill>
              </a:rPr>
              <a:t>Background info</a:t>
            </a:r>
            <a:endParaRPr lang="en-US" dirty="0">
              <a:solidFill>
                <a:srgbClr val="FF0000"/>
              </a:solidFill>
            </a:endParaRPr>
          </a:p>
        </p:txBody>
      </p:sp>
      <p:sp>
        <p:nvSpPr>
          <p:cNvPr id="7" name="TextBox 6"/>
          <p:cNvSpPr txBox="1"/>
          <p:nvPr/>
        </p:nvSpPr>
        <p:spPr>
          <a:xfrm>
            <a:off x="3810000" y="2362200"/>
            <a:ext cx="1066800" cy="369332"/>
          </a:xfrm>
          <a:prstGeom prst="rect">
            <a:avLst/>
          </a:prstGeom>
          <a:noFill/>
        </p:spPr>
        <p:txBody>
          <a:bodyPr wrap="square" rtlCol="0">
            <a:spAutoFit/>
          </a:bodyPr>
          <a:lstStyle/>
          <a:p>
            <a:r>
              <a:rPr lang="en-US" dirty="0" smtClean="0">
                <a:solidFill>
                  <a:srgbClr val="FF0000"/>
                </a:solidFill>
              </a:rPr>
              <a:t>Events</a:t>
            </a:r>
            <a:endParaRPr lang="en-US" dirty="0">
              <a:solidFill>
                <a:srgbClr val="FF0000"/>
              </a:solidFill>
            </a:endParaRPr>
          </a:p>
        </p:txBody>
      </p:sp>
      <p:sp>
        <p:nvSpPr>
          <p:cNvPr id="9" name="TextBox 8"/>
          <p:cNvSpPr txBox="1"/>
          <p:nvPr/>
        </p:nvSpPr>
        <p:spPr>
          <a:xfrm>
            <a:off x="5715000" y="2438400"/>
            <a:ext cx="990600" cy="369332"/>
          </a:xfrm>
          <a:prstGeom prst="rect">
            <a:avLst/>
          </a:prstGeom>
          <a:noFill/>
        </p:spPr>
        <p:txBody>
          <a:bodyPr wrap="square" rtlCol="0">
            <a:spAutoFit/>
          </a:bodyPr>
          <a:lstStyle/>
          <a:p>
            <a:r>
              <a:rPr lang="en-US" dirty="0" smtClean="0">
                <a:solidFill>
                  <a:srgbClr val="FF0000"/>
                </a:solidFill>
              </a:rPr>
              <a:t>Events</a:t>
            </a:r>
            <a:endParaRPr lang="en-US" dirty="0">
              <a:solidFill>
                <a:srgbClr val="FF0000"/>
              </a:solidFill>
            </a:endParaRPr>
          </a:p>
        </p:txBody>
      </p:sp>
      <p:sp>
        <p:nvSpPr>
          <p:cNvPr id="10" name="TextBox 9"/>
          <p:cNvSpPr txBox="1"/>
          <p:nvPr/>
        </p:nvSpPr>
        <p:spPr>
          <a:xfrm>
            <a:off x="2286000" y="3657600"/>
            <a:ext cx="1295400" cy="923330"/>
          </a:xfrm>
          <a:prstGeom prst="rect">
            <a:avLst/>
          </a:prstGeom>
          <a:noFill/>
        </p:spPr>
        <p:txBody>
          <a:bodyPr wrap="square" rtlCol="0">
            <a:spAutoFit/>
          </a:bodyPr>
          <a:lstStyle/>
          <a:p>
            <a:r>
              <a:rPr lang="en-US" dirty="0" smtClean="0">
                <a:solidFill>
                  <a:srgbClr val="FF0000"/>
                </a:solidFill>
              </a:rPr>
              <a:t>How they were rescued </a:t>
            </a:r>
            <a:endParaRPr lang="en-US" dirty="0">
              <a:solidFill>
                <a:srgbClr val="FF0000"/>
              </a:solidFill>
            </a:endParaRPr>
          </a:p>
        </p:txBody>
      </p:sp>
      <p:sp>
        <p:nvSpPr>
          <p:cNvPr id="11" name="TextBox 10"/>
          <p:cNvSpPr txBox="1"/>
          <p:nvPr/>
        </p:nvSpPr>
        <p:spPr>
          <a:xfrm>
            <a:off x="4724400" y="3733800"/>
            <a:ext cx="1295400" cy="646331"/>
          </a:xfrm>
          <a:prstGeom prst="rect">
            <a:avLst/>
          </a:prstGeom>
          <a:noFill/>
        </p:spPr>
        <p:txBody>
          <a:bodyPr wrap="square" rtlCol="0">
            <a:spAutoFit/>
          </a:bodyPr>
          <a:lstStyle/>
          <a:p>
            <a:r>
              <a:rPr lang="en-US" dirty="0" smtClean="0">
                <a:solidFill>
                  <a:srgbClr val="FF0000"/>
                </a:solidFill>
              </a:rPr>
              <a:t>How they </a:t>
            </a:r>
          </a:p>
          <a:p>
            <a:r>
              <a:rPr lang="en-US" dirty="0" smtClean="0">
                <a:solidFill>
                  <a:srgbClr val="FF0000"/>
                </a:solidFill>
              </a:rPr>
              <a:t>survived</a:t>
            </a:r>
            <a:endParaRPr lang="en-US" dirty="0">
              <a:solidFill>
                <a:srgbClr val="FF0000"/>
              </a:solidFill>
            </a:endParaRPr>
          </a:p>
        </p:txBody>
      </p:sp>
      <p:pic>
        <p:nvPicPr>
          <p:cNvPr id="13" name="Picture 12" descr="War is not for children.jpg"/>
          <p:cNvPicPr>
            <a:picLocks noChangeAspect="1"/>
          </p:cNvPicPr>
          <p:nvPr/>
        </p:nvPicPr>
        <p:blipFill>
          <a:blip r:embed="rId3" cstate="print"/>
          <a:stretch>
            <a:fillRect/>
          </a:stretch>
        </p:blipFill>
        <p:spPr>
          <a:xfrm>
            <a:off x="3352800" y="4495800"/>
            <a:ext cx="1600200" cy="1600200"/>
          </a:xfrm>
          <a:prstGeom prst="rect">
            <a:avLst/>
          </a:prstGeom>
        </p:spPr>
      </p:pic>
      <p:sp>
        <p:nvSpPr>
          <p:cNvPr id="14" name="TextBox 13"/>
          <p:cNvSpPr txBox="1"/>
          <p:nvPr/>
        </p:nvSpPr>
        <p:spPr>
          <a:xfrm>
            <a:off x="6019800" y="5257800"/>
            <a:ext cx="1290418" cy="369332"/>
          </a:xfrm>
          <a:prstGeom prst="rect">
            <a:avLst/>
          </a:prstGeom>
          <a:noFill/>
        </p:spPr>
        <p:txBody>
          <a:bodyPr wrap="none" rtlCol="0">
            <a:spAutoFit/>
          </a:bodyPr>
          <a:lstStyle/>
          <a:p>
            <a:r>
              <a:rPr lang="en-US" dirty="0" smtClean="0"/>
              <a:t>Main image</a:t>
            </a:r>
            <a:endParaRPr lang="en-US" dirty="0"/>
          </a:p>
        </p:txBody>
      </p:sp>
      <p:cxnSp>
        <p:nvCxnSpPr>
          <p:cNvPr id="16" name="Straight Arrow Connector 15"/>
          <p:cNvCxnSpPr>
            <a:endCxn id="13" idx="3"/>
          </p:cNvCxnSpPr>
          <p:nvPr/>
        </p:nvCxnSpPr>
        <p:spPr>
          <a:xfrm flipH="1" flipV="1">
            <a:off x="4953000" y="5295900"/>
            <a:ext cx="990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43600" y="5934670"/>
            <a:ext cx="2514600" cy="923330"/>
          </a:xfrm>
          <a:prstGeom prst="rect">
            <a:avLst/>
          </a:prstGeom>
          <a:noFill/>
        </p:spPr>
        <p:txBody>
          <a:bodyPr wrap="square" rtlCol="0">
            <a:spAutoFit/>
          </a:bodyPr>
          <a:lstStyle/>
          <a:p>
            <a:r>
              <a:rPr lang="en-US" dirty="0" smtClean="0"/>
              <a:t>* Images can also be     added throughout if desired…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Human Rights</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lnSpcReduction="10000"/>
          </a:bodyPr>
          <a:lstStyle/>
          <a:p>
            <a:r>
              <a:rPr lang="en-US" dirty="0" smtClean="0"/>
              <a:t>It is also a matter of human rights…</a:t>
            </a:r>
          </a:p>
          <a:p>
            <a:r>
              <a:rPr lang="en-US" dirty="0" smtClean="0"/>
              <a:t>The United Nations has the Universal Declaration of Human Rights created in 1948.</a:t>
            </a:r>
          </a:p>
          <a:p>
            <a:r>
              <a:rPr lang="en-US" dirty="0" smtClean="0"/>
              <a:t>In addition, in 1989, a </a:t>
            </a:r>
            <a:r>
              <a:rPr lang="en-US" u="sng" dirty="0" smtClean="0"/>
              <a:t>Convention on the Rights of the Child </a:t>
            </a:r>
            <a:r>
              <a:rPr lang="en-US" dirty="0" smtClean="0"/>
              <a:t>was held in New York.</a:t>
            </a:r>
          </a:p>
          <a:p>
            <a:r>
              <a:rPr lang="en-US" dirty="0" smtClean="0">
                <a:solidFill>
                  <a:srgbClr val="FFFF00"/>
                </a:solidFill>
              </a:rPr>
              <a:t>“</a:t>
            </a:r>
            <a:r>
              <a:rPr lang="en-US" sz="2600" dirty="0" smtClean="0">
                <a:solidFill>
                  <a:srgbClr val="FFFF00"/>
                </a:solidFill>
              </a:rPr>
              <a:t>The Convention is the first legally binding international treaty to give universally-recognized norms and standards for the protection and promotion of children's rights in a single text.”</a:t>
            </a:r>
          </a:p>
          <a:p>
            <a:r>
              <a:rPr lang="en-US" sz="1700" dirty="0" smtClean="0"/>
              <a:t>http://www.un.org/Pubs/CyberSchoolBus/treaties/child.asp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Human Rights continued…</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55000" lnSpcReduction="20000"/>
          </a:bodyPr>
          <a:lstStyle/>
          <a:p>
            <a:r>
              <a:rPr lang="en-US" dirty="0" smtClean="0"/>
              <a:t>In addition, in 2000, an “optional protocol” was added:</a:t>
            </a:r>
          </a:p>
          <a:p>
            <a:pPr>
              <a:buNone/>
            </a:pPr>
            <a:endParaRPr lang="en-US" b="1" i="1" dirty="0" smtClean="0"/>
          </a:p>
          <a:p>
            <a:pPr>
              <a:buNone/>
            </a:pPr>
            <a:r>
              <a:rPr lang="en-US" sz="3300" b="1" i="1" dirty="0" smtClean="0"/>
              <a:t>“Objectives</a:t>
            </a:r>
            <a:r>
              <a:rPr lang="en-US" sz="3300" dirty="0" smtClean="0"/>
              <a:t> </a:t>
            </a:r>
          </a:p>
          <a:p>
            <a:pPr>
              <a:buNone/>
            </a:pPr>
            <a:r>
              <a:rPr lang="en-US" sz="3300" dirty="0" smtClean="0"/>
              <a:t>	The objective of the Optional Protocol is to </a:t>
            </a:r>
            <a:r>
              <a:rPr lang="en-US" sz="3300" dirty="0" smtClean="0">
                <a:solidFill>
                  <a:srgbClr val="FFFF00"/>
                </a:solidFill>
              </a:rPr>
              <a:t>limit the use of children in armed conflict.</a:t>
            </a:r>
            <a:r>
              <a:rPr lang="en-US" sz="3300" dirty="0" smtClean="0"/>
              <a:t> It particularly aims to raise the minimum age for recruitment and actual participation in hostilities to 18. </a:t>
            </a:r>
          </a:p>
          <a:p>
            <a:pPr>
              <a:buNone/>
            </a:pPr>
            <a:r>
              <a:rPr lang="en-US" sz="3300" b="1" i="1" dirty="0" smtClean="0"/>
              <a:t>Key Provisions</a:t>
            </a:r>
            <a:endParaRPr lang="en-US" sz="3300" dirty="0" smtClean="0"/>
          </a:p>
          <a:p>
            <a:pPr>
              <a:buNone/>
            </a:pPr>
            <a:r>
              <a:rPr lang="en-US" sz="3300" dirty="0" smtClean="0"/>
              <a:t>	This Protocol </a:t>
            </a:r>
            <a:r>
              <a:rPr lang="en-US" sz="3300" dirty="0" smtClean="0">
                <a:solidFill>
                  <a:srgbClr val="FFFF00"/>
                </a:solidFill>
              </a:rPr>
              <a:t>prohibits governments and other groups from recruiting people under 18 years of age</a:t>
            </a:r>
            <a:r>
              <a:rPr lang="en-US" sz="3300" dirty="0" smtClean="0"/>
              <a:t>. It requires that countries raise the minimum recruiting age above the age set by the Convention on the Rights of the Child, do everything possible to keep people under the age of 18 from direct participation in hostilities, take precautions against the voluntary recruitment of people under the age of 18, and report to the Committee on the Rights of the Child on their compliance with the provisions of the Convention and the Protocol.”</a:t>
            </a:r>
          </a:p>
          <a:p>
            <a:pPr>
              <a:buNone/>
            </a:pPr>
            <a:endParaRPr lang="en-US" sz="2900" dirty="0" smtClean="0"/>
          </a:p>
          <a:p>
            <a:pPr>
              <a:buNone/>
            </a:pPr>
            <a:r>
              <a:rPr lang="en-US" sz="2900" dirty="0"/>
              <a:t>	</a:t>
            </a:r>
            <a:r>
              <a:rPr lang="en-US" sz="2900" dirty="0" smtClean="0"/>
              <a:t>Source: http://www.un.org/Pubs/CyberSchoolBus/treaties/armed.asp</a:t>
            </a:r>
          </a:p>
          <a:p>
            <a:pPr>
              <a:buNone/>
            </a:pPr>
            <a:endParaRPr lang="en-US" sz="2600" dirty="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itchFamily="2" charset="-78"/>
                <a:cs typeface="Andalus" pitchFamily="2" charset="-78"/>
              </a:rPr>
              <a:t>Definition of a Child Soldier:</a:t>
            </a:r>
            <a:endParaRPr lang="en-US" dirty="0">
              <a:latin typeface="Andalus" pitchFamily="2" charset="-78"/>
              <a:cs typeface="Andalus" pitchFamily="2" charset="-78"/>
            </a:endParaRPr>
          </a:p>
        </p:txBody>
      </p:sp>
      <p:sp>
        <p:nvSpPr>
          <p:cNvPr id="3" name="Content Placeholder 2"/>
          <p:cNvSpPr>
            <a:spLocks noGrp="1"/>
          </p:cNvSpPr>
          <p:nvPr>
            <p:ph idx="1"/>
          </p:nvPr>
        </p:nvSpPr>
        <p:spPr/>
        <p:txBody>
          <a:bodyPr>
            <a:normAutofit fontScale="92500" lnSpcReduction="10000"/>
          </a:bodyPr>
          <a:lstStyle/>
          <a:p>
            <a:r>
              <a:rPr lang="en-US" dirty="0" smtClean="0"/>
              <a:t>A child associated with an armed force or armed group refers to any person below 18 years of age who is, or who has been, recruited or used by an armed force or armed group in any capacity, including but not limited to children, boys and girls, used as fighters, cooks, porters, spies or for sexual purposes.</a:t>
            </a:r>
          </a:p>
          <a:p>
            <a:pPr>
              <a:buNone/>
            </a:pPr>
            <a:r>
              <a:rPr lang="en-US" dirty="0" smtClean="0"/>
              <a:t/>
            </a:r>
            <a:br>
              <a:rPr lang="en-US" dirty="0" smtClean="0"/>
            </a:br>
            <a:r>
              <a:rPr lang="en-US" sz="2200" dirty="0" smtClean="0"/>
              <a:t>(Source: </a:t>
            </a:r>
            <a:r>
              <a:rPr lang="en-US" sz="2200" b="1" dirty="0" smtClean="0">
                <a:hlinkClick r:id="rId2" tooltip="Paris Principles"/>
              </a:rPr>
              <a:t>Paris Principles on the Involvement of Children in Armed Conflict 2007</a:t>
            </a:r>
            <a:r>
              <a:rPr lang="en-US" sz="2200" dirty="0" smtClean="0"/>
              <a:t>)</a:t>
            </a:r>
          </a:p>
          <a:p>
            <a:pPr>
              <a:buNone/>
            </a:pPr>
            <a:r>
              <a:rPr lang="en-US" sz="1600" dirty="0" smtClean="0"/>
              <a:t>	Found in: http://childrenandarmedconflict.un.org/effects-of-conflict/six-grave-violations/child-soldiers/</a:t>
            </a:r>
            <a:endParaRPr lang="en-US" sz="1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FFC000"/>
                </a:solidFill>
                <a:cs typeface="Andalus" pitchFamily="2" charset="-78"/>
              </a:rPr>
              <a:t>	“Recruiting and using children under the age of 15 as soldiers is prohibited under international humanitarian law – treaty and custom – and is </a:t>
            </a:r>
            <a:r>
              <a:rPr lang="en-US" dirty="0" smtClean="0">
                <a:solidFill>
                  <a:srgbClr val="FF0000"/>
                </a:solidFill>
                <a:cs typeface="Andalus" pitchFamily="2" charset="-78"/>
              </a:rPr>
              <a:t>defined as a war crime </a:t>
            </a:r>
            <a:r>
              <a:rPr lang="en-US" dirty="0" smtClean="0">
                <a:solidFill>
                  <a:srgbClr val="FFC000"/>
                </a:solidFill>
                <a:cs typeface="Andalus" pitchFamily="2" charset="-78"/>
              </a:rPr>
              <a:t>by the International Criminal Court.”</a:t>
            </a:r>
          </a:p>
          <a:p>
            <a:pPr>
              <a:buNone/>
            </a:pPr>
            <a:endParaRPr lang="en-US" dirty="0">
              <a:solidFill>
                <a:srgbClr val="FFC000"/>
              </a:solidFill>
              <a:cs typeface="Andalus" pitchFamily="2" charset="-78"/>
            </a:endParaRPr>
          </a:p>
          <a:p>
            <a:pPr>
              <a:buNone/>
            </a:pPr>
            <a:r>
              <a:rPr lang="en-US" sz="2000" dirty="0" smtClean="0">
                <a:cs typeface="Andalus" pitchFamily="2" charset="-78"/>
              </a:rPr>
              <a:t>	http://childrenandarmedconflict.un.org/effects-of-conflict/six-grave-violations/child-soldiers/</a:t>
            </a:r>
          </a:p>
          <a:p>
            <a:pPr>
              <a:buNone/>
            </a:pPr>
            <a:endParaRPr lang="en-US" dirty="0">
              <a:cs typeface="Andalus" pitchFamily="2" charset="-78"/>
            </a:endParaRPr>
          </a:p>
          <a:p>
            <a:pPr>
              <a:buNone/>
            </a:pPr>
            <a:endParaRPr lang="en-US" dirty="0">
              <a:cs typeface="Andalus" pitchFamily="2" charset="-78"/>
            </a:endParaRPr>
          </a:p>
        </p:txBody>
      </p:sp>
      <p:pic>
        <p:nvPicPr>
          <p:cNvPr id="4" name="Picture 3" descr="OSRSGCAAC-logo_en.png"/>
          <p:cNvPicPr>
            <a:picLocks noChangeAspect="1"/>
          </p:cNvPicPr>
          <p:nvPr/>
        </p:nvPicPr>
        <p:blipFill>
          <a:blip r:embed="rId2" cstate="print"/>
          <a:stretch>
            <a:fillRect/>
          </a:stretch>
        </p:blipFill>
        <p:spPr>
          <a:xfrm>
            <a:off x="228600" y="228600"/>
            <a:ext cx="9144000" cy="1200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ndalus" pitchFamily="2" charset="-78"/>
                <a:cs typeface="Andalus" pitchFamily="2" charset="-78"/>
              </a:rPr>
              <a:t>The Holocaust and Hitler </a:t>
            </a:r>
            <a:r>
              <a:rPr lang="en-US" sz="3200" dirty="0" err="1" smtClean="0">
                <a:latin typeface="Andalus" pitchFamily="2" charset="-78"/>
                <a:cs typeface="Andalus" pitchFamily="2" charset="-78"/>
              </a:rPr>
              <a:t>Jugend</a:t>
            </a:r>
            <a:endParaRPr lang="en-US" sz="3200" dirty="0">
              <a:latin typeface="Andalus" pitchFamily="2" charset="-78"/>
              <a:cs typeface="Andalus" pitchFamily="2" charset="-78"/>
            </a:endParaRPr>
          </a:p>
        </p:txBody>
      </p:sp>
      <p:pic>
        <p:nvPicPr>
          <p:cNvPr id="11" name="Content Placeholder 10" descr="RetrieveAssetCAZ3EPHD.jpg"/>
          <p:cNvPicPr>
            <a:picLocks noGrp="1" noChangeAspect="1"/>
          </p:cNvPicPr>
          <p:nvPr>
            <p:ph idx="1"/>
          </p:nvPr>
        </p:nvPicPr>
        <p:blipFill>
          <a:blip r:embed="rId2" cstate="print"/>
          <a:stretch>
            <a:fillRect/>
          </a:stretch>
        </p:blipFill>
        <p:spPr>
          <a:xfrm>
            <a:off x="1447800" y="1066800"/>
            <a:ext cx="5755880" cy="4191000"/>
          </a:xfrm>
        </p:spPr>
      </p:pic>
      <p:sp>
        <p:nvSpPr>
          <p:cNvPr id="12" name="Rectangle 11"/>
          <p:cNvSpPr/>
          <p:nvPr/>
        </p:nvSpPr>
        <p:spPr>
          <a:xfrm>
            <a:off x="2362200" y="5181600"/>
            <a:ext cx="4572000" cy="1754326"/>
          </a:xfrm>
          <a:prstGeom prst="rect">
            <a:avLst/>
          </a:prstGeom>
        </p:spPr>
        <p:txBody>
          <a:bodyPr>
            <a:spAutoFit/>
          </a:bodyPr>
          <a:lstStyle/>
          <a:p>
            <a:r>
              <a:rPr lang="en-US" b="1" dirty="0" smtClean="0">
                <a:solidFill>
                  <a:schemeClr val="bg1"/>
                </a:solidFill>
              </a:rPr>
              <a:t>During a visit to the </a:t>
            </a:r>
            <a:r>
              <a:rPr lang="en-US" b="1" dirty="0" err="1" smtClean="0">
                <a:solidFill>
                  <a:schemeClr val="bg1"/>
                </a:solidFill>
              </a:rPr>
              <a:t>Hochland</a:t>
            </a:r>
            <a:r>
              <a:rPr lang="en-US" b="1" dirty="0" smtClean="0">
                <a:solidFill>
                  <a:schemeClr val="bg1"/>
                </a:solidFill>
              </a:rPr>
              <a:t> youth camp, </a:t>
            </a:r>
            <a:r>
              <a:rPr lang="en-US" b="1" dirty="0" err="1" smtClean="0">
                <a:solidFill>
                  <a:schemeClr val="bg1"/>
                </a:solidFill>
              </a:rPr>
              <a:t>Reichsfuehrer</a:t>
            </a:r>
            <a:r>
              <a:rPr lang="en-US" b="1" dirty="0" smtClean="0">
                <a:solidFill>
                  <a:schemeClr val="bg1"/>
                </a:solidFill>
              </a:rPr>
              <a:t>-SS Heinrich Himmler (center) and camp leader Emil Klein (right, in profile) review a group of German youth who are standing in formation. </a:t>
            </a:r>
            <a:r>
              <a:rPr lang="en-US" dirty="0" smtClean="0"/>
              <a:t>Photograph # 60450, USHMM</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2151</Words>
  <Application>Microsoft Office PowerPoint</Application>
  <PresentationFormat>On-screen Show (4:3)</PresentationFormat>
  <Paragraphs>189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Rochester Summer Institute for Human Rights and Genocide Awareness</vt:lpstr>
      <vt:lpstr>General Romeo Dallaire</vt:lpstr>
      <vt:lpstr>Genocide and Child Soldiers</vt:lpstr>
      <vt:lpstr>Genocide Convention, Article II:</vt:lpstr>
      <vt:lpstr>Human Rights</vt:lpstr>
      <vt:lpstr>Human Rights continued…</vt:lpstr>
      <vt:lpstr>Definition of a Child Soldier:</vt:lpstr>
      <vt:lpstr>Slide 8</vt:lpstr>
      <vt:lpstr>The Holocaust and Hitler Jugend</vt:lpstr>
      <vt:lpstr>Hitler Youth gather on a street in Germany. [This image from Berlin was found in the P-20-1939 contact book]</vt:lpstr>
      <vt:lpstr>“Indoctrinating Youth” </vt:lpstr>
      <vt:lpstr>Hitler Youth in Salzburg, 1938</vt:lpstr>
      <vt:lpstr>Hitler Jugend</vt:lpstr>
      <vt:lpstr>Hitler Jugend continued…</vt:lpstr>
      <vt:lpstr>Child Soldiers</vt:lpstr>
      <vt:lpstr>The Impact…</vt:lpstr>
      <vt:lpstr>Slide 17</vt:lpstr>
      <vt:lpstr>Slide 18</vt:lpstr>
      <vt:lpstr>Dungo, DRC        </vt:lpstr>
      <vt:lpstr>Slide 20</vt:lpstr>
      <vt:lpstr>It’s a Human Issue:</vt:lpstr>
      <vt:lpstr>Slide 22</vt:lpstr>
      <vt:lpstr>Child Soldiers Global Report, 2008 Coalition to stop the use of Child Soldiers</vt:lpstr>
      <vt:lpstr>Slide 24</vt:lpstr>
      <vt:lpstr>Six Grave Violations: United Nations Security Council</vt:lpstr>
      <vt:lpstr>Girl Soldiers</vt:lpstr>
      <vt:lpstr> </vt:lpstr>
      <vt:lpstr>DoSomething.org</vt:lpstr>
      <vt:lpstr> Child Soldiers Global Report, 2008 Coalition to stop the use of Child Soldiers   continued… </vt:lpstr>
      <vt:lpstr>It is not going away…</vt:lpstr>
      <vt:lpstr>   Syria</vt:lpstr>
      <vt:lpstr>Recent News…</vt:lpstr>
      <vt:lpstr>Human Rights Watch</vt:lpstr>
      <vt:lpstr>What to do?</vt:lpstr>
      <vt:lpstr>Slide 35</vt:lpstr>
      <vt:lpstr>Several Organizations…</vt:lpstr>
      <vt:lpstr>Slide 37</vt:lpstr>
      <vt:lpstr>Slide 38</vt:lpstr>
      <vt:lpstr>Slide 39</vt:lpstr>
      <vt:lpstr>Slide 40</vt:lpstr>
      <vt:lpstr>Child Soldier Stories</vt:lpstr>
      <vt:lpstr>Presentation of Story…</vt:lpstr>
      <vt:lpstr>Generic 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dc:creator>
  <cp:lastModifiedBy>Jennifer</cp:lastModifiedBy>
  <cp:revision>76</cp:revision>
  <dcterms:created xsi:type="dcterms:W3CDTF">2014-06-25T13:53:31Z</dcterms:created>
  <dcterms:modified xsi:type="dcterms:W3CDTF">2014-07-08T16:22:22Z</dcterms:modified>
</cp:coreProperties>
</file>