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flipH="1">
            <a:off x="0" y="3979800"/>
            <a:ext cx="9144000" cy="28781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a:off x="0" y="3190900"/>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rot="10800000" flipH="1">
            <a:off x="0" y="39804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2" name="Shape 12"/>
          <p:cNvSpPr txBox="1">
            <a:spLocks noGrp="1"/>
          </p:cNvSpPr>
          <p:nvPr>
            <p:ph type="ctrTitle"/>
          </p:nvPr>
        </p:nvSpPr>
        <p:spPr>
          <a:xfrm>
            <a:off x="685800" y="2329190"/>
            <a:ext cx="7772400" cy="1650599"/>
          </a:xfrm>
          <a:prstGeom prst="rect">
            <a:avLst/>
          </a:prstGeom>
        </p:spPr>
        <p:txBody>
          <a:bodyPr lIns="91425" tIns="91425" rIns="91425" b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3" name="Shape 13"/>
          <p:cNvSpPr txBox="1">
            <a:spLocks noGrp="1"/>
          </p:cNvSpPr>
          <p:nvPr>
            <p:ph type="subTitle" idx="1"/>
          </p:nvPr>
        </p:nvSpPr>
        <p:spPr>
          <a:xfrm>
            <a:off x="685800" y="4124476"/>
            <a:ext cx="7772400" cy="888899"/>
          </a:xfrm>
          <a:prstGeom prst="rect">
            <a:avLst/>
          </a:prstGeom>
        </p:spPr>
        <p:txBody>
          <a:bodyPr lIns="91425" tIns="91425" rIns="91425" bIns="91425" anchor="t" anchorCtr="0"/>
          <a:lstStyle>
            <a:lvl1pPr algn="ctr">
              <a:spcBef>
                <a:spcPts val="0"/>
              </a:spcBef>
              <a:buClr>
                <a:schemeClr val="dk2"/>
              </a:buClr>
              <a:buSzPct val="100000"/>
              <a:buNone/>
              <a:defRPr sz="2400" i="1">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sz="2400" i="1">
                <a:solidFill>
                  <a:schemeClr val="dk2"/>
                </a:solidFill>
              </a:defRPr>
            </a:lvl4pPr>
            <a:lvl5pPr algn="ctr">
              <a:spcBef>
                <a:spcPts val="0"/>
              </a:spcBef>
              <a:buClr>
                <a:schemeClr val="dk2"/>
              </a:buClr>
              <a:buSzPct val="100000"/>
              <a:buNone/>
              <a:defRPr sz="2400" i="1">
                <a:solidFill>
                  <a:schemeClr val="dk2"/>
                </a:solidFill>
              </a:defRPr>
            </a:lvl5pPr>
            <a:lvl6pPr algn="ctr">
              <a:spcBef>
                <a:spcPts val="0"/>
              </a:spcBef>
              <a:buClr>
                <a:schemeClr val="dk2"/>
              </a:buClr>
              <a:buSzPct val="100000"/>
              <a:buNone/>
              <a:defRPr sz="2400" i="1">
                <a:solidFill>
                  <a:schemeClr val="dk2"/>
                </a:solidFill>
              </a:defRPr>
            </a:lvl6pPr>
            <a:lvl7pPr algn="ctr">
              <a:spcBef>
                <a:spcPts val="0"/>
              </a:spcBef>
              <a:buClr>
                <a:schemeClr val="dk2"/>
              </a:buClr>
              <a:buSzPct val="100000"/>
              <a:buNone/>
              <a:defRPr sz="2400" i="1">
                <a:solidFill>
                  <a:schemeClr val="dk2"/>
                </a:solidFill>
              </a:defRPr>
            </a:lvl7pPr>
            <a:lvl8pPr algn="ctr">
              <a:spcBef>
                <a:spcPts val="0"/>
              </a:spcBef>
              <a:buClr>
                <a:schemeClr val="dk2"/>
              </a:buClr>
              <a:buSzPct val="100000"/>
              <a:buNone/>
              <a:defRPr sz="2400" i="1">
                <a:solidFill>
                  <a:schemeClr val="dk2"/>
                </a:solidFill>
              </a:defRPr>
            </a:lvl8pPr>
            <a:lvl9pPr algn="ctr">
              <a:spcBef>
                <a:spcPts val="0"/>
              </a:spcBef>
              <a:buClr>
                <a:schemeClr val="dk2"/>
              </a:buClr>
              <a:buSzPct val="100000"/>
              <a:buNone/>
              <a:defRPr sz="2400" i="1">
                <a:solidFill>
                  <a:schemeClr val="dk2"/>
                </a:solidFill>
              </a:defRPr>
            </a:lvl9pPr>
          </a:lstStyle>
          <a:p>
            <a:endParaRPr/>
          </a:p>
        </p:txBody>
      </p:sp>
      <p:sp>
        <p:nvSpPr>
          <p:cNvPr id="14" name="Shape 14"/>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dk1"/>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0" y="1550999"/>
            <a:ext cx="9144000" cy="5307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flipH="1">
            <a:off x="4526627" y="761799"/>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8" name="Shape 18"/>
          <p:cNvSpPr/>
          <p:nvPr/>
        </p:nvSpPr>
        <p:spPr>
          <a:xfrm rot="10800000">
            <a:off x="4526627" y="15513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9" name="Shape 19"/>
          <p:cNvSpPr txBox="1">
            <a:spLocks noGrp="1"/>
          </p:cNvSpPr>
          <p:nvPr>
            <p:ph type="title"/>
          </p:nvPr>
        </p:nvSpPr>
        <p:spPr>
          <a:xfrm>
            <a:off x="457200" y="274637"/>
            <a:ext cx="8229600" cy="11430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p:nvPr/>
        </p:nvSpPr>
        <p:spPr>
          <a:xfrm rot="10800000" flipH="1">
            <a:off x="0" y="1550999"/>
            <a:ext cx="9144000" cy="5307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rot="10800000">
            <a:off x="4526627" y="15513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title"/>
          </p:nvPr>
        </p:nvSpPr>
        <p:spPr>
          <a:xfrm>
            <a:off x="457200" y="274637"/>
            <a:ext cx="8229600" cy="11430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p:nvPr/>
        </p:nvSpPr>
        <p:spPr>
          <a:xfrm flipH="1">
            <a:off x="4526627" y="761799"/>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28" name="Shape 28"/>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p:nvPr/>
        </p:nvSpPr>
        <p:spPr>
          <a:xfrm rot="10800000" flipH="1">
            <a:off x="0" y="1550999"/>
            <a:ext cx="9144000" cy="5307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flipH="1">
            <a:off x="4526627" y="761799"/>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33" name="Shape 33"/>
          <p:cNvSpPr txBox="1">
            <a:spLocks noGrp="1"/>
          </p:cNvSpPr>
          <p:nvPr>
            <p:ph type="title"/>
          </p:nvPr>
        </p:nvSpPr>
        <p:spPr>
          <a:xfrm>
            <a:off x="457200" y="274637"/>
            <a:ext cx="8229600" cy="11430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4" name="Shape 34"/>
          <p:cNvSpPr/>
          <p:nvPr/>
        </p:nvSpPr>
        <p:spPr>
          <a:xfrm rot="10800000">
            <a:off x="4526627" y="15513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35" name="Shape 3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dk1"/>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6"/>
        <p:cNvGrpSpPr/>
        <p:nvPr/>
      </p:nvGrpSpPr>
      <p:grpSpPr>
        <a:xfrm>
          <a:off x="0" y="0"/>
          <a:ext cx="0" cy="0"/>
          <a:chOff x="0" y="0"/>
          <a:chExt cx="0" cy="0"/>
        </a:xfrm>
      </p:grpSpPr>
      <p:sp>
        <p:nvSpPr>
          <p:cNvPr id="37" name="Shape 37"/>
          <p:cNvSpPr/>
          <p:nvPr/>
        </p:nvSpPr>
        <p:spPr>
          <a:xfrm rot="10800000" flipH="1">
            <a:off x="0" y="5883599"/>
            <a:ext cx="9144000" cy="9744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38" name="Shape 38"/>
          <p:cNvSpPr/>
          <p:nvPr/>
        </p:nvSpPr>
        <p:spPr>
          <a:xfrm flipH="1">
            <a:off x="4526627" y="5094446"/>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39" name="Shape 39"/>
          <p:cNvSpPr/>
          <p:nvPr/>
        </p:nvSpPr>
        <p:spPr>
          <a:xfrm rot="10800000">
            <a:off x="4526627" y="5884005"/>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40" name="Shape 40"/>
          <p:cNvSpPr txBox="1">
            <a:spLocks noGrp="1"/>
          </p:cNvSpPr>
          <p:nvPr>
            <p:ph type="body" idx="1"/>
          </p:nvPr>
        </p:nvSpPr>
        <p:spPr>
          <a:xfrm>
            <a:off x="457200" y="5895635"/>
            <a:ext cx="8229600" cy="673800"/>
          </a:xfrm>
          <a:prstGeom prst="rect">
            <a:avLst/>
          </a:prstGeom>
        </p:spPr>
        <p:txBody>
          <a:bodyPr lIns="91425" tIns="91425" rIns="91425" bIns="91425" anchor="ctr" anchorCtr="0"/>
          <a:lstStyle>
            <a:lvl1pPr>
              <a:spcBef>
                <a:spcPts val="0"/>
              </a:spcBef>
              <a:buClr>
                <a:schemeClr val="dk2"/>
              </a:buClr>
              <a:buSzPct val="100000"/>
              <a:buNone/>
              <a:defRPr sz="2400" i="1">
                <a:solidFill>
                  <a:schemeClr val="dk2"/>
                </a:solidFill>
              </a:defRPr>
            </a:lvl1pPr>
          </a:lstStyle>
          <a:p>
            <a:endParaRPr/>
          </a:p>
        </p:txBody>
      </p:sp>
      <p:sp>
        <p:nvSpPr>
          <p:cNvPr id="41" name="Shape 4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2"/>
        <p:cNvGrpSpPr/>
        <p:nvPr/>
      </p:nvGrpSpPr>
      <p:grpSpPr>
        <a:xfrm>
          <a:off x="0" y="0"/>
          <a:ext cx="0" cy="0"/>
          <a:chOff x="0" y="0"/>
          <a:chExt cx="0" cy="0"/>
        </a:xfrm>
      </p:grpSpPr>
      <p:sp>
        <p:nvSpPr>
          <p:cNvPr id="43" name="Shape 43"/>
          <p:cNvSpPr/>
          <p:nvPr/>
        </p:nvSpPr>
        <p:spPr>
          <a:xfrm>
            <a:off x="6676" y="101675"/>
            <a:ext cx="9134130" cy="673972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44" name="Shape 44"/>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
        <p:nvSpPr>
          <p:cNvPr id="7" name="Shape 7"/>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lt2"/>
                </a:solidFill>
                <a:latin typeface="Georgia"/>
                <a:ea typeface="Georgia"/>
                <a:cs typeface="Georgia"/>
                <a:sym typeface="Georgia"/>
              </a:defRPr>
            </a:lvl1pPr>
          </a:lstStyle>
          <a:p>
            <a:pPr>
              <a:spcBef>
                <a:spcPts val="0"/>
              </a:spcBef>
              <a:buNone/>
            </a:pPr>
            <a:fld id="{00000000-1234-1234-1234-123412341234}" type="slidenum">
              <a:rPr lang="en"/>
              <a:pPr>
                <a:spcBef>
                  <a:spcPts val="0"/>
                </a:spcBef>
                <a:buNone/>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eachinghistorymatters.wordpres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shmm.org/wlc/en/article.php?ModuleId=1000514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ushmm.org/learn/timeline-of-events/1942-1945/soviet-forces-liberate-auschwitz"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cnn.com/videos/world/2015/01/26/pkg-watson-poland-auschwitz-70-years-later.cn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EABunbR7aA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teachinghistorymatters.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ushmm.org/wlc/en/gallery.php?ModuleId=10005131&amp;MediaType=OI"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popchassid.com/photos-holocaust-narrativ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ushmm.org/wlc/en/article.php?ModuleId=1000568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ushmm.org/wlc/en/article.php?ModuleId=10005462"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ushmm.org/wlc/en/article.php?ModuleId=1000541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teachinghistorymatters.com/2015/04/29/dachau-seventy-years-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shmm.org/learn/timeline-of-events/1942-194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shmm.org/wlc/en/article.php?ModuleId=1000516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685800" y="921854"/>
            <a:ext cx="7772400" cy="2067300"/>
          </a:xfrm>
          <a:prstGeom prst="rect">
            <a:avLst/>
          </a:prstGeom>
        </p:spPr>
        <p:txBody>
          <a:bodyPr lIns="91425" tIns="91425" rIns="91425" bIns="91425" anchor="b" anchorCtr="0">
            <a:noAutofit/>
          </a:bodyPr>
          <a:lstStyle/>
          <a:p>
            <a:pPr rtl="0">
              <a:spcBef>
                <a:spcPts val="0"/>
              </a:spcBef>
              <a:buNone/>
            </a:pPr>
            <a:endParaRPr/>
          </a:p>
          <a:p>
            <a:pPr rtl="0">
              <a:spcBef>
                <a:spcPts val="0"/>
              </a:spcBef>
              <a:buNone/>
            </a:pPr>
            <a:endParaRPr/>
          </a:p>
          <a:p>
            <a:pPr>
              <a:spcBef>
                <a:spcPts val="0"/>
              </a:spcBef>
              <a:buNone/>
            </a:pPr>
            <a:r>
              <a:rPr lang="en"/>
              <a:t>Liberation~ The Plight of the Survivors of the Holocaust</a:t>
            </a:r>
          </a:p>
        </p:txBody>
      </p:sp>
      <p:sp>
        <p:nvSpPr>
          <p:cNvPr id="47" name="Shape 47"/>
          <p:cNvSpPr txBox="1">
            <a:spLocks noGrp="1"/>
          </p:cNvSpPr>
          <p:nvPr>
            <p:ph type="subTitle" idx="1"/>
          </p:nvPr>
        </p:nvSpPr>
        <p:spPr>
          <a:xfrm>
            <a:off x="685800" y="3901001"/>
            <a:ext cx="7772400" cy="888899"/>
          </a:xfrm>
          <a:prstGeom prst="rect">
            <a:avLst/>
          </a:prstGeom>
        </p:spPr>
        <p:txBody>
          <a:bodyPr lIns="91425" tIns="91425" rIns="91425" bIns="91425" anchor="t" anchorCtr="0">
            <a:noAutofit/>
          </a:bodyPr>
          <a:lstStyle/>
          <a:p>
            <a:pPr rtl="0">
              <a:spcBef>
                <a:spcPts val="0"/>
              </a:spcBef>
              <a:buNone/>
            </a:pPr>
            <a:r>
              <a:rPr lang="en" dirty="0"/>
              <a:t>“ How could we [the world] have stood by and let that happen to them? We owe them</a:t>
            </a:r>
            <a:r>
              <a:rPr lang="en" dirty="0" smtClean="0"/>
              <a:t>.”</a:t>
            </a:r>
          </a:p>
          <a:p>
            <a:pPr rtl="0">
              <a:spcBef>
                <a:spcPts val="0"/>
              </a:spcBef>
              <a:buNone/>
            </a:pPr>
            <a:r>
              <a:rPr lang="en" dirty="0"/>
              <a:t>	</a:t>
            </a:r>
            <a:r>
              <a:rPr lang="en" sz="1800" dirty="0"/>
              <a:t>Carrol Walsh</a:t>
            </a:r>
          </a:p>
          <a:p>
            <a:pPr rtl="0">
              <a:spcBef>
                <a:spcPts val="0"/>
              </a:spcBef>
              <a:buNone/>
            </a:pPr>
            <a:r>
              <a:rPr lang="en" sz="1800" dirty="0"/>
              <a:t>	</a:t>
            </a:r>
            <a:r>
              <a:rPr lang="en" sz="1800" dirty="0" smtClean="0"/>
              <a:t>743 </a:t>
            </a:r>
            <a:r>
              <a:rPr lang="en" sz="1800" dirty="0"/>
              <a:t>Tank </a:t>
            </a:r>
            <a:r>
              <a:rPr lang="en" sz="1800" dirty="0" smtClean="0"/>
              <a:t>Battalion</a:t>
            </a:r>
          </a:p>
          <a:p>
            <a:pPr rtl="0">
              <a:spcBef>
                <a:spcPts val="0"/>
              </a:spcBef>
              <a:buNone/>
            </a:pPr>
            <a:r>
              <a:rPr lang="en" sz="1800" dirty="0"/>
              <a:t>	Liberator</a:t>
            </a:r>
          </a:p>
          <a:p>
            <a:pPr rtl="0">
              <a:spcBef>
                <a:spcPts val="0"/>
              </a:spcBef>
              <a:buNone/>
            </a:pPr>
            <a:endParaRPr dirty="0"/>
          </a:p>
          <a:p>
            <a:pPr>
              <a:spcBef>
                <a:spcPts val="0"/>
              </a:spcBef>
              <a:buNone/>
            </a:pPr>
            <a:r>
              <a:rPr lang="en" sz="900" b="1" i="1" dirty="0">
                <a:solidFill>
                  <a:srgbClr val="333333"/>
                </a:solidFill>
                <a:latin typeface="Verdana"/>
                <a:ea typeface="Verdana"/>
                <a:cs typeface="Verdana"/>
                <a:sym typeface="Verdana"/>
              </a:rPr>
              <a:t>Rozell, Matthew. Quotes from the American Soldiers/Holocaust Survivors Reunion, Hudson Falls High School, New York, USA;   9/22-9/26/2009. </a:t>
            </a:r>
            <a:r>
              <a:rPr lang="en" sz="900" b="1" i="1" dirty="0">
                <a:solidFill>
                  <a:srgbClr val="265E15"/>
                </a:solidFill>
                <a:latin typeface="Verdana"/>
                <a:ea typeface="Verdana"/>
                <a:cs typeface="Verdana"/>
                <a:sym typeface="Verdana"/>
                <a:hlinkClick r:id="rId3"/>
              </a:rPr>
              <a:t>World War II Living History Project/Teaching History Mattershttp://teachinghistorymatters.wordpress.com</a:t>
            </a:r>
            <a:r>
              <a:rPr lang="en" sz="900" b="1" i="1" dirty="0">
                <a:solidFill>
                  <a:srgbClr val="333333"/>
                </a:solidFill>
                <a:latin typeface="Verdana"/>
                <a:ea typeface="Verdana"/>
                <a:cs typeface="Verdana"/>
                <a:sym typeface="Verdana"/>
              </a:rPr>
              <a:t>. Accessed (</a:t>
            </a:r>
            <a:r>
              <a:rPr lang="en" sz="900" dirty="0">
                <a:solidFill>
                  <a:srgbClr val="333333"/>
                </a:solidFill>
                <a:latin typeface="Verdana"/>
                <a:ea typeface="Verdana"/>
                <a:cs typeface="Verdana"/>
                <a:sym typeface="Verdana"/>
              </a:rPr>
              <a:t>June 25,2015)</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endParaRPr/>
          </a:p>
        </p:txBody>
      </p:sp>
      <p:sp>
        <p:nvSpPr>
          <p:cNvPr id="105" name="Shape 10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Clr>
                <a:schemeClr val="dk1"/>
              </a:buClr>
              <a:buSzPct val="61111"/>
              <a:buFont typeface="Arial"/>
              <a:buNone/>
            </a:pPr>
            <a:r>
              <a:rPr lang="en" sz="1800">
                <a:solidFill>
                  <a:srgbClr val="383838"/>
                </a:solidFill>
              </a:rPr>
              <a:t>Corpses lie in one of the open railcars of the Dachau death train. The Dachau death train consisted of nearly forty cars containing the bodies of between two and three thousand prisoners transported to Dachau in the last days of the war. Dachau, Germany, April 29, 1945.   </a:t>
            </a:r>
            <a:r>
              <a:rPr lang="en" sz="1800" i="1">
                <a:solidFill>
                  <a:srgbClr val="383838"/>
                </a:solidFill>
              </a:rPr>
              <a:t>— US Holocaust Memorial Museum</a:t>
            </a:r>
          </a:p>
          <a:p>
            <a:pPr>
              <a:spcBef>
                <a:spcPts val="0"/>
              </a:spcBef>
              <a:buNone/>
            </a:pPr>
            <a:endParaRPr/>
          </a:p>
        </p:txBody>
      </p:sp>
      <p:pic>
        <p:nvPicPr>
          <p:cNvPr id="106" name="Shape 106"/>
          <p:cNvPicPr preferRelativeResize="0"/>
          <p:nvPr/>
        </p:nvPicPr>
        <p:blipFill>
          <a:blip r:embed="rId3">
            <a:alphaModFix/>
          </a:blip>
          <a:stretch>
            <a:fillRect/>
          </a:stretch>
        </p:blipFill>
        <p:spPr>
          <a:xfrm>
            <a:off x="1340900" y="274650"/>
            <a:ext cx="5992801" cy="44696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Liberation: Problems</a:t>
            </a:r>
          </a:p>
        </p:txBody>
      </p:sp>
      <p:sp>
        <p:nvSpPr>
          <p:cNvPr id="112" name="Shape 112"/>
          <p:cNvSpPr txBox="1">
            <a:spLocks noGrp="1"/>
          </p:cNvSpPr>
          <p:nvPr>
            <p:ph type="body" idx="1"/>
          </p:nvPr>
        </p:nvSpPr>
        <p:spPr>
          <a:xfrm>
            <a:off x="457200" y="1306875"/>
            <a:ext cx="8229600" cy="4967700"/>
          </a:xfrm>
          <a:prstGeom prst="rect">
            <a:avLst/>
          </a:prstGeom>
        </p:spPr>
        <p:txBody>
          <a:bodyPr lIns="91425" tIns="91425" rIns="91425" bIns="91425" anchor="t" anchorCtr="0">
            <a:noAutofit/>
          </a:bodyPr>
          <a:lstStyle/>
          <a:p>
            <a:pPr marL="0" lvl="0" indent="0">
              <a:spcBef>
                <a:spcPts val="0"/>
              </a:spcBef>
              <a:buNone/>
            </a:pPr>
            <a:endParaRPr lang="en" dirty="0" smtClean="0"/>
          </a:p>
          <a:p>
            <a:pPr marL="0" lvl="0" indent="0">
              <a:spcBef>
                <a:spcPts val="0"/>
              </a:spcBef>
              <a:buNone/>
            </a:pPr>
            <a:r>
              <a:rPr lang="en" dirty="0" smtClean="0"/>
              <a:t>The </a:t>
            </a:r>
            <a:r>
              <a:rPr lang="en" dirty="0"/>
              <a:t>liberating soldiers had to cope with the horrors that they stumbled upon..emaciated prisoners, evidence of genocide (piles of hair, clothing, jewelry, etc), terrible smells...but they were ordered by General Eisenhower to “</a:t>
            </a:r>
            <a:r>
              <a:rPr lang="en" dirty="0">
                <a:solidFill>
                  <a:srgbClr val="002060"/>
                </a:solidFill>
              </a:rPr>
              <a:t>document and publicize the evidence of Nazi atrocities...so that ordinary citizens become aware of the crimes which were committed in their midst, in their names, and with their permission."</a:t>
            </a:r>
          </a:p>
        </p:txBody>
      </p:sp>
      <p:sp>
        <p:nvSpPr>
          <p:cNvPr id="113" name="Shape 113"/>
          <p:cNvSpPr txBox="1"/>
          <p:nvPr/>
        </p:nvSpPr>
        <p:spPr>
          <a:xfrm>
            <a:off x="796125" y="3858000"/>
            <a:ext cx="5447399" cy="3000000"/>
          </a:xfrm>
          <a:prstGeom prst="rect">
            <a:avLst/>
          </a:prstGeom>
          <a:noFill/>
          <a:ln>
            <a:noFill/>
          </a:ln>
        </p:spPr>
        <p:txBody>
          <a:bodyPr lIns="91425" tIns="91425" rIns="91425" bIns="91425" anchor="ctr" anchorCtr="0">
            <a:noAutofit/>
          </a:bodyPr>
          <a:lstStyle/>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lvl="0" rtl="0">
              <a:spcBef>
                <a:spcPts val="0"/>
              </a:spcBef>
              <a:buNone/>
            </a:pPr>
            <a:r>
              <a:rPr lang="en"/>
              <a:t>http://www.ushmm.org/wlc/en/article.php?ModuleId=10006237</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endParaRPr/>
          </a:p>
        </p:txBody>
      </p:sp>
      <p:sp>
        <p:nvSpPr>
          <p:cNvPr id="119" name="Shape 11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lnSpc>
                <a:spcPct val="163636"/>
              </a:lnSpc>
              <a:spcBef>
                <a:spcPts val="0"/>
              </a:spcBef>
              <a:spcAft>
                <a:spcPts val="2200"/>
              </a:spcAft>
              <a:buNone/>
            </a:pPr>
            <a:r>
              <a:rPr lang="en"/>
              <a:t> </a:t>
            </a:r>
          </a:p>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None/>
            </a:pPr>
            <a:endParaRPr sz="1400">
              <a:solidFill>
                <a:srgbClr val="383838"/>
              </a:solidFill>
            </a:endParaRPr>
          </a:p>
          <a:p>
            <a:pPr lvl="0" rtl="0">
              <a:lnSpc>
                <a:spcPct val="163636"/>
              </a:lnSpc>
              <a:spcBef>
                <a:spcPts val="0"/>
              </a:spcBef>
              <a:spcAft>
                <a:spcPts val="2200"/>
              </a:spcAft>
              <a:buNone/>
            </a:pPr>
            <a:endParaRPr sz="1400">
              <a:solidFill>
                <a:srgbClr val="383838"/>
              </a:solidFill>
            </a:endParaRPr>
          </a:p>
          <a:p>
            <a:pPr lvl="0" rtl="0">
              <a:lnSpc>
                <a:spcPct val="163636"/>
              </a:lnSpc>
              <a:spcBef>
                <a:spcPts val="0"/>
              </a:spcBef>
              <a:spcAft>
                <a:spcPts val="2200"/>
              </a:spcAft>
              <a:buClr>
                <a:schemeClr val="dk1"/>
              </a:buClr>
              <a:buSzPct val="78571"/>
              <a:buFont typeface="Arial"/>
              <a:buNone/>
            </a:pPr>
            <a:r>
              <a:rPr lang="en" sz="1400">
                <a:solidFill>
                  <a:srgbClr val="383838"/>
                </a:solidFill>
              </a:rPr>
              <a:t>Two survivors prepare food outside the barracks. The man on the right, presumably, is Jean (Johnny) Voste, born in Belgian Congo, who was the only black prisoner in Dachau. Dachau, Germany, May 1945.</a:t>
            </a:r>
          </a:p>
          <a:p>
            <a:pPr lvl="0" rtl="0">
              <a:lnSpc>
                <a:spcPct val="95454"/>
              </a:lnSpc>
              <a:spcBef>
                <a:spcPts val="0"/>
              </a:spcBef>
              <a:spcAft>
                <a:spcPts val="2200"/>
              </a:spcAft>
              <a:buClr>
                <a:schemeClr val="dk1"/>
              </a:buClr>
              <a:buSzPct val="78571"/>
              <a:buFont typeface="Arial"/>
              <a:buNone/>
            </a:pPr>
            <a:r>
              <a:rPr lang="en" sz="1400" i="1">
                <a:solidFill>
                  <a:srgbClr val="383838"/>
                </a:solidFill>
              </a:rPr>
              <a:t>— US Holocaust Memorial Museum</a:t>
            </a:r>
          </a:p>
          <a:p>
            <a:pPr>
              <a:spcBef>
                <a:spcPts val="0"/>
              </a:spcBef>
              <a:buNone/>
            </a:pPr>
            <a:endParaRPr/>
          </a:p>
        </p:txBody>
      </p:sp>
      <p:pic>
        <p:nvPicPr>
          <p:cNvPr id="120" name="Shape 120"/>
          <p:cNvPicPr preferRelativeResize="0"/>
          <p:nvPr/>
        </p:nvPicPr>
        <p:blipFill>
          <a:blip r:embed="rId3">
            <a:alphaModFix/>
          </a:blip>
          <a:stretch>
            <a:fillRect/>
          </a:stretch>
        </p:blipFill>
        <p:spPr>
          <a:xfrm>
            <a:off x="1740387" y="274650"/>
            <a:ext cx="5663225" cy="46278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457200" y="1193925"/>
            <a:ext cx="8229600" cy="5255100"/>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endParaRPr lang="en" dirty="0" smtClean="0">
              <a:solidFill>
                <a:srgbClr val="383838"/>
              </a:solidFill>
            </a:endParaRPr>
          </a:p>
          <a:p>
            <a:pPr lvl="0" rtl="0">
              <a:spcBef>
                <a:spcPts val="0"/>
              </a:spcBef>
              <a:buClr>
                <a:schemeClr val="dk1"/>
              </a:buClr>
              <a:buSzPct val="36666"/>
              <a:buFont typeface="Arial"/>
              <a:buNone/>
            </a:pPr>
            <a:r>
              <a:rPr lang="en" dirty="0" smtClean="0">
                <a:solidFill>
                  <a:srgbClr val="383838"/>
                </a:solidFill>
              </a:rPr>
              <a:t>"</a:t>
            </a:r>
            <a:r>
              <a:rPr lang="en" dirty="0">
                <a:solidFill>
                  <a:srgbClr val="383838"/>
                </a:solidFill>
              </a:rPr>
              <a:t>It is the desire of the Theater Commander that both still and moving pictures be utilized to the fullest extent practicable as exhibits in reports of investigations of war crimes committed by the Nazis with particular reference to Allied prisoners of war both in and out of camps and to concentration camps for the purpose of recording for civilization the history of horror written by over five years of German atrocities." </a:t>
            </a:r>
          </a:p>
          <a:p>
            <a:pPr rtl="0">
              <a:spcBef>
                <a:spcPts val="0"/>
              </a:spcBef>
              <a:buNone/>
            </a:pPr>
            <a:r>
              <a:rPr lang="en" dirty="0">
                <a:solidFill>
                  <a:srgbClr val="383838"/>
                </a:solidFill>
              </a:rPr>
              <a:t>—</a:t>
            </a:r>
            <a:r>
              <a:rPr lang="en" i="1" dirty="0">
                <a:solidFill>
                  <a:srgbClr val="383838"/>
                </a:solidFill>
              </a:rPr>
              <a:t>Omar Bradley, April 24, 1945.</a:t>
            </a:r>
          </a:p>
          <a:p>
            <a:pPr rtl="0">
              <a:spcBef>
                <a:spcPts val="0"/>
              </a:spcBef>
              <a:buNone/>
            </a:pPr>
            <a:endParaRPr i="1" dirty="0">
              <a:solidFill>
                <a:srgbClr val="383838"/>
              </a:solidFill>
            </a:endParaRPr>
          </a:p>
          <a:p>
            <a:pPr>
              <a:spcBef>
                <a:spcPts val="0"/>
              </a:spcBef>
              <a:buNone/>
            </a:pPr>
            <a:endParaRPr i="1" dirty="0">
              <a:solidFill>
                <a:srgbClr val="383838"/>
              </a:solidFill>
            </a:endParaRPr>
          </a:p>
        </p:txBody>
      </p:sp>
      <p:sp>
        <p:nvSpPr>
          <p:cNvPr id="126" name="Shape 126"/>
          <p:cNvSpPr txBox="1"/>
          <p:nvPr/>
        </p:nvSpPr>
        <p:spPr>
          <a:xfrm>
            <a:off x="2290650" y="3938800"/>
            <a:ext cx="3000000" cy="3000000"/>
          </a:xfrm>
          <a:prstGeom prst="rect">
            <a:avLst/>
          </a:prstGeom>
          <a:noFill/>
          <a:ln>
            <a:noFill/>
          </a:ln>
        </p:spPr>
        <p:txBody>
          <a:bodyPr lIns="91425" tIns="91425" rIns="91425" bIns="91425" anchor="ctr" anchorCtr="0">
            <a:noAutofit/>
          </a:bodyPr>
          <a:lstStyle/>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lvl="0" rtl="0">
              <a:spcBef>
                <a:spcPts val="0"/>
              </a:spcBef>
              <a:buNone/>
            </a:pPr>
            <a:r>
              <a:rPr lang="en"/>
              <a:t>http://www.ushmm.org/wlc/en/article.php?ModuleId=10006237</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95550" y="274656"/>
            <a:ext cx="8813399" cy="1010400"/>
          </a:xfrm>
          <a:prstGeom prst="rect">
            <a:avLst/>
          </a:prstGeom>
        </p:spPr>
        <p:txBody>
          <a:bodyPr lIns="91425" tIns="91425" rIns="91425" bIns="91425" anchor="ctr" anchorCtr="0">
            <a:noAutofit/>
          </a:bodyPr>
          <a:lstStyle/>
          <a:p>
            <a:pPr lvl="0" rtl="0">
              <a:lnSpc>
                <a:spcPct val="163636"/>
              </a:lnSpc>
              <a:spcBef>
                <a:spcPts val="0"/>
              </a:spcBef>
              <a:spcAft>
                <a:spcPts val="2200"/>
              </a:spcAft>
              <a:buNone/>
            </a:pPr>
            <a:endParaRPr sz="1400" dirty="0">
              <a:solidFill>
                <a:schemeClr val="bg1"/>
              </a:solidFill>
            </a:endParaRPr>
          </a:p>
          <a:p>
            <a:pPr lvl="0" rtl="0">
              <a:lnSpc>
                <a:spcPct val="163636"/>
              </a:lnSpc>
              <a:spcBef>
                <a:spcPts val="0"/>
              </a:spcBef>
              <a:spcAft>
                <a:spcPts val="2200"/>
              </a:spcAft>
              <a:buNone/>
            </a:pPr>
            <a:endParaRPr sz="1400" dirty="0">
              <a:solidFill>
                <a:schemeClr val="bg1"/>
              </a:solidFill>
            </a:endParaRPr>
          </a:p>
          <a:p>
            <a:pPr lvl="0" rtl="0">
              <a:lnSpc>
                <a:spcPct val="163636"/>
              </a:lnSpc>
              <a:spcBef>
                <a:spcPts val="0"/>
              </a:spcBef>
              <a:spcAft>
                <a:spcPts val="2200"/>
              </a:spcAft>
              <a:buNone/>
            </a:pPr>
            <a:endParaRPr sz="1800" dirty="0">
              <a:solidFill>
                <a:schemeClr val="bg1"/>
              </a:solidFill>
            </a:endParaRPr>
          </a:p>
          <a:p>
            <a:pPr lvl="0" rtl="0">
              <a:lnSpc>
                <a:spcPct val="163636"/>
              </a:lnSpc>
              <a:spcBef>
                <a:spcPts val="0"/>
              </a:spcBef>
              <a:spcAft>
                <a:spcPts val="2200"/>
              </a:spcAft>
              <a:buNone/>
            </a:pPr>
            <a:r>
              <a:rPr lang="en" sz="1800" dirty="0">
                <a:solidFill>
                  <a:schemeClr val="bg1"/>
                </a:solidFill>
              </a:rPr>
              <a:t>A survivor stokes smoldering human remains in a crematorium oven that is still lit. </a:t>
            </a:r>
          </a:p>
          <a:p>
            <a:pPr lvl="0" rtl="0">
              <a:lnSpc>
                <a:spcPct val="163636"/>
              </a:lnSpc>
              <a:spcBef>
                <a:spcPts val="0"/>
              </a:spcBef>
              <a:spcAft>
                <a:spcPts val="2200"/>
              </a:spcAft>
              <a:buClr>
                <a:schemeClr val="dk1"/>
              </a:buClr>
              <a:buSzPct val="61111"/>
              <a:buFont typeface="Arial"/>
              <a:buNone/>
            </a:pPr>
            <a:r>
              <a:rPr lang="en" sz="1800" dirty="0">
                <a:solidFill>
                  <a:schemeClr val="bg1"/>
                </a:solidFill>
              </a:rPr>
              <a:t>Dachau, Germany, April 29-May 1, 1945.</a:t>
            </a:r>
          </a:p>
          <a:p>
            <a:pPr lvl="0" rtl="0">
              <a:lnSpc>
                <a:spcPct val="95454"/>
              </a:lnSpc>
              <a:spcBef>
                <a:spcPts val="0"/>
              </a:spcBef>
              <a:spcAft>
                <a:spcPts val="2200"/>
              </a:spcAft>
              <a:buClr>
                <a:schemeClr val="dk1"/>
              </a:buClr>
              <a:buSzPct val="61111"/>
              <a:buFont typeface="Arial"/>
              <a:buNone/>
            </a:pPr>
            <a:r>
              <a:rPr lang="en" sz="1800" i="1" dirty="0">
                <a:solidFill>
                  <a:srgbClr val="383838"/>
                </a:solidFill>
              </a:rPr>
              <a:t>— US Holocaust Memorial Museum</a:t>
            </a:r>
          </a:p>
          <a:p>
            <a:pPr>
              <a:spcBef>
                <a:spcPts val="0"/>
              </a:spcBef>
              <a:buNone/>
            </a:pPr>
            <a:endParaRPr dirty="0"/>
          </a:p>
        </p:txBody>
      </p:sp>
      <p:sp>
        <p:nvSpPr>
          <p:cNvPr id="132" name="Shape 132"/>
          <p:cNvSpPr txBox="1">
            <a:spLocks noGrp="1"/>
          </p:cNvSpPr>
          <p:nvPr>
            <p:ph type="body" idx="1"/>
          </p:nvPr>
        </p:nvSpPr>
        <p:spPr>
          <a:xfrm>
            <a:off x="457212" y="1890300"/>
            <a:ext cx="8229600" cy="4967700"/>
          </a:xfrm>
          <a:prstGeom prst="rect">
            <a:avLst/>
          </a:prstGeom>
        </p:spPr>
        <p:txBody>
          <a:bodyPr lIns="91425" tIns="91425" rIns="91425" bIns="91425" anchor="t" anchorCtr="0">
            <a:noAutofit/>
          </a:bodyPr>
          <a:lstStyle/>
          <a:p>
            <a:pPr>
              <a:spcBef>
                <a:spcPts val="0"/>
              </a:spcBef>
              <a:buNone/>
            </a:pPr>
            <a:endParaRPr/>
          </a:p>
        </p:txBody>
      </p:sp>
      <p:pic>
        <p:nvPicPr>
          <p:cNvPr id="133" name="Shape 133"/>
          <p:cNvPicPr preferRelativeResize="0"/>
          <p:nvPr/>
        </p:nvPicPr>
        <p:blipFill>
          <a:blip r:embed="rId3">
            <a:alphaModFix/>
          </a:blip>
          <a:stretch>
            <a:fillRect/>
          </a:stretch>
        </p:blipFill>
        <p:spPr>
          <a:xfrm>
            <a:off x="1767565" y="2281450"/>
            <a:ext cx="5608875" cy="44438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533400" y="0"/>
            <a:ext cx="8229600" cy="1143000"/>
          </a:xfrm>
          <a:prstGeom prst="rect">
            <a:avLst/>
          </a:prstGeom>
        </p:spPr>
        <p:txBody>
          <a:bodyPr lIns="91425" tIns="91425" rIns="91425" bIns="91425" anchor="ctr" anchorCtr="0">
            <a:noAutofit/>
          </a:bodyPr>
          <a:lstStyle/>
          <a:p>
            <a:pPr lvl="0" rtl="0">
              <a:lnSpc>
                <a:spcPct val="163636"/>
              </a:lnSpc>
              <a:spcBef>
                <a:spcPts val="0"/>
              </a:spcBef>
              <a:spcAft>
                <a:spcPts val="2200"/>
              </a:spcAft>
              <a:buNone/>
            </a:pPr>
            <a:endParaRPr sz="1100" dirty="0">
              <a:solidFill>
                <a:srgbClr val="383838"/>
              </a:solidFill>
            </a:endParaRPr>
          </a:p>
          <a:p>
            <a:pPr lvl="0" rtl="0">
              <a:lnSpc>
                <a:spcPct val="163636"/>
              </a:lnSpc>
              <a:spcBef>
                <a:spcPts val="0"/>
              </a:spcBef>
              <a:spcAft>
                <a:spcPts val="2200"/>
              </a:spcAft>
              <a:buNone/>
            </a:pPr>
            <a:endParaRPr sz="1800" dirty="0">
              <a:solidFill>
                <a:srgbClr val="383838"/>
              </a:solidFill>
            </a:endParaRPr>
          </a:p>
          <a:p>
            <a:pPr lvl="0" rtl="0">
              <a:lnSpc>
                <a:spcPct val="163636"/>
              </a:lnSpc>
              <a:spcBef>
                <a:spcPts val="0"/>
              </a:spcBef>
              <a:spcAft>
                <a:spcPts val="2200"/>
              </a:spcAft>
              <a:buNone/>
            </a:pPr>
            <a:endParaRPr sz="1600" dirty="0">
              <a:solidFill>
                <a:srgbClr val="383838"/>
              </a:solidFill>
            </a:endParaRPr>
          </a:p>
          <a:p>
            <a:pPr lvl="0" rtl="0">
              <a:lnSpc>
                <a:spcPct val="163636"/>
              </a:lnSpc>
              <a:spcBef>
                <a:spcPts val="0"/>
              </a:spcBef>
              <a:spcAft>
                <a:spcPts val="2200"/>
              </a:spcAft>
              <a:buClr>
                <a:schemeClr val="dk1"/>
              </a:buClr>
              <a:buSzPct val="61111"/>
              <a:buFont typeface="Arial"/>
              <a:buNone/>
            </a:pPr>
            <a:r>
              <a:rPr lang="en" sz="1600" dirty="0">
                <a:solidFill>
                  <a:schemeClr val="bg1"/>
                </a:solidFill>
              </a:rPr>
              <a:t>German civilians under US military escort are forced to view a wagon piled with corpses in the newly liberated Buchenwald concentration camp. Buchenwald, Germany, April 16, 1945. USHMM</a:t>
            </a:r>
          </a:p>
          <a:p>
            <a:pPr lvl="0" rtl="0">
              <a:lnSpc>
                <a:spcPct val="95454"/>
              </a:lnSpc>
              <a:spcBef>
                <a:spcPts val="0"/>
              </a:spcBef>
              <a:spcAft>
                <a:spcPts val="2200"/>
              </a:spcAft>
              <a:buClr>
                <a:schemeClr val="dk1"/>
              </a:buClr>
              <a:buSzPct val="61111"/>
              <a:buFont typeface="Arial"/>
              <a:buNone/>
            </a:pPr>
            <a:r>
              <a:rPr lang="en" sz="1400" i="1" dirty="0" smtClean="0">
                <a:solidFill>
                  <a:schemeClr val="bg1"/>
                </a:solidFill>
              </a:rPr>
              <a:t>—</a:t>
            </a:r>
            <a:endParaRPr lang="en" sz="1800" i="1" dirty="0" smtClean="0">
              <a:solidFill>
                <a:srgbClr val="383838"/>
              </a:solidFill>
            </a:endParaRPr>
          </a:p>
          <a:p>
            <a:pPr>
              <a:spcBef>
                <a:spcPts val="0"/>
              </a:spcBef>
              <a:buNone/>
            </a:pPr>
            <a:endParaRPr dirty="0"/>
          </a:p>
        </p:txBody>
      </p:sp>
      <p:sp>
        <p:nvSpPr>
          <p:cNvPr id="139" name="Shape 139"/>
          <p:cNvSpPr txBox="1">
            <a:spLocks noGrp="1"/>
          </p:cNvSpPr>
          <p:nvPr>
            <p:ph type="body" idx="1"/>
          </p:nvPr>
        </p:nvSpPr>
        <p:spPr>
          <a:xfrm>
            <a:off x="1524000" y="3124200"/>
            <a:ext cx="8229600" cy="4967700"/>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pic>
        <p:nvPicPr>
          <p:cNvPr id="140" name="Shape 140"/>
          <p:cNvPicPr preferRelativeResize="0"/>
          <p:nvPr/>
        </p:nvPicPr>
        <p:blipFill>
          <a:blip r:embed="rId3">
            <a:alphaModFix/>
          </a:blip>
          <a:stretch>
            <a:fillRect/>
          </a:stretch>
        </p:blipFill>
        <p:spPr>
          <a:xfrm>
            <a:off x="1295400" y="1653751"/>
            <a:ext cx="6638925" cy="52042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47"/>
            <a:ext cx="8229600" cy="880199"/>
          </a:xfrm>
          <a:prstGeom prst="rect">
            <a:avLst/>
          </a:prstGeom>
        </p:spPr>
        <p:txBody>
          <a:bodyPr lIns="91425" tIns="91425" rIns="91425" bIns="91425" anchor="ctr" anchorCtr="0">
            <a:noAutofit/>
          </a:bodyPr>
          <a:lstStyle/>
          <a:p>
            <a:pPr>
              <a:spcBef>
                <a:spcPts val="0"/>
              </a:spcBef>
              <a:buNone/>
            </a:pPr>
            <a:r>
              <a:rPr lang="en"/>
              <a:t>Three specific camps...</a:t>
            </a:r>
          </a:p>
        </p:txBody>
      </p:sp>
      <p:sp>
        <p:nvSpPr>
          <p:cNvPr id="146" name="Shape 146"/>
          <p:cNvSpPr txBox="1">
            <a:spLocks noGrp="1"/>
          </p:cNvSpPr>
          <p:nvPr>
            <p:ph type="body" idx="1"/>
          </p:nvPr>
        </p:nvSpPr>
        <p:spPr>
          <a:xfrm>
            <a:off x="457200" y="1154850"/>
            <a:ext cx="8229600" cy="4967700"/>
          </a:xfrm>
          <a:prstGeom prst="rect">
            <a:avLst/>
          </a:prstGeom>
        </p:spPr>
        <p:txBody>
          <a:bodyPr lIns="91425" tIns="91425" rIns="91425" bIns="91425" anchor="t" anchorCtr="0">
            <a:noAutofit/>
          </a:bodyPr>
          <a:lstStyle/>
          <a:p>
            <a:pPr marL="457200" lvl="0" indent="-381000" rtl="0">
              <a:lnSpc>
                <a:spcPct val="79411"/>
              </a:lnSpc>
              <a:spcBef>
                <a:spcPts val="0"/>
              </a:spcBef>
              <a:spcAft>
                <a:spcPts val="700"/>
              </a:spcAft>
              <a:buClr>
                <a:srgbClr val="121212"/>
              </a:buClr>
              <a:buSzPct val="100000"/>
              <a:buFont typeface="Cambria"/>
              <a:buAutoNum type="arabicPeriod"/>
            </a:pPr>
            <a:endParaRPr lang="en" sz="2400" b="1" dirty="0" smtClean="0">
              <a:solidFill>
                <a:srgbClr val="121212"/>
              </a:solidFill>
              <a:latin typeface="Cambria"/>
              <a:ea typeface="Cambria"/>
              <a:cs typeface="Cambria"/>
              <a:sym typeface="Cambria"/>
            </a:endParaRPr>
          </a:p>
          <a:p>
            <a:pPr marL="457200" lvl="0" indent="-381000" rtl="0">
              <a:lnSpc>
                <a:spcPct val="79411"/>
              </a:lnSpc>
              <a:spcBef>
                <a:spcPts val="0"/>
              </a:spcBef>
              <a:spcAft>
                <a:spcPts val="700"/>
              </a:spcAft>
              <a:buClr>
                <a:srgbClr val="121212"/>
              </a:buClr>
              <a:buSzPct val="100000"/>
              <a:buFont typeface="Cambria"/>
              <a:buAutoNum type="arabicPeriod"/>
            </a:pPr>
            <a:r>
              <a:rPr lang="en" sz="2400" b="1" dirty="0" smtClean="0">
                <a:solidFill>
                  <a:srgbClr val="121212"/>
                </a:solidFill>
                <a:latin typeface="Cambria"/>
                <a:ea typeface="Cambria"/>
                <a:cs typeface="Cambria"/>
                <a:sym typeface="Cambria"/>
              </a:rPr>
              <a:t>Lublin-Majdanek</a:t>
            </a:r>
            <a:endParaRPr lang="en" sz="2400" b="1" dirty="0">
              <a:solidFill>
                <a:srgbClr val="121212"/>
              </a:solidFill>
              <a:latin typeface="Cambria"/>
              <a:ea typeface="Cambria"/>
              <a:cs typeface="Cambria"/>
              <a:sym typeface="Cambria"/>
            </a:endParaRPr>
          </a:p>
          <a:p>
            <a:pPr lvl="0" rtl="0">
              <a:lnSpc>
                <a:spcPct val="79411"/>
              </a:lnSpc>
              <a:spcBef>
                <a:spcPts val="0"/>
              </a:spcBef>
              <a:spcAft>
                <a:spcPts val="700"/>
              </a:spcAft>
              <a:buClr>
                <a:schemeClr val="dk1"/>
              </a:buClr>
              <a:buSzPct val="45833"/>
              <a:buFont typeface="Arial"/>
              <a:buNone/>
            </a:pPr>
            <a:r>
              <a:rPr lang="en" sz="2400" b="1" dirty="0">
                <a:solidFill>
                  <a:srgbClr val="121212"/>
                </a:solidFill>
                <a:latin typeface="Cambria"/>
                <a:ea typeface="Cambria"/>
                <a:cs typeface="Cambria"/>
                <a:sym typeface="Cambria"/>
              </a:rPr>
              <a:t>J</a:t>
            </a:r>
            <a:r>
              <a:rPr lang="en" sz="2400" b="1" dirty="0">
                <a:solidFill>
                  <a:srgbClr val="000000"/>
                </a:solidFill>
                <a:latin typeface="Cambria"/>
                <a:ea typeface="Cambria"/>
                <a:cs typeface="Cambria"/>
                <a:sym typeface="Cambria"/>
              </a:rPr>
              <a:t>ULY 23, 1944</a:t>
            </a:r>
          </a:p>
          <a:p>
            <a:pPr marL="457200" lvl="0" indent="-342900" rtl="0">
              <a:lnSpc>
                <a:spcPct val="100000"/>
              </a:lnSpc>
              <a:spcBef>
                <a:spcPts val="0"/>
              </a:spcBef>
              <a:spcAft>
                <a:spcPts val="2200"/>
              </a:spcAft>
              <a:buClr>
                <a:srgbClr val="000000"/>
              </a:buClr>
              <a:buSzPct val="100000"/>
              <a:buFont typeface="Georgia"/>
              <a:buChar char="●"/>
            </a:pPr>
            <a:r>
              <a:rPr lang="en" sz="1800" dirty="0">
                <a:solidFill>
                  <a:srgbClr val="000000"/>
                </a:solidFill>
              </a:rPr>
              <a:t>Soviet forces liberated the Lublin-Majdanek concentration camp (located three miles east southeast of Lublin) and find fewer than 500 prisoners left in the camp.</a:t>
            </a:r>
          </a:p>
          <a:p>
            <a:pPr marL="457200" lvl="0" indent="-342900" rtl="0">
              <a:lnSpc>
                <a:spcPct val="100000"/>
              </a:lnSpc>
              <a:spcBef>
                <a:spcPts val="0"/>
              </a:spcBef>
              <a:spcAft>
                <a:spcPts val="2200"/>
              </a:spcAft>
              <a:buClr>
                <a:srgbClr val="000000"/>
              </a:buClr>
              <a:buSzPct val="100000"/>
              <a:buFont typeface="Georgia"/>
              <a:buChar char="●"/>
            </a:pPr>
            <a:r>
              <a:rPr lang="en" sz="1800" dirty="0">
                <a:solidFill>
                  <a:srgbClr val="000000"/>
                </a:solidFill>
              </a:rPr>
              <a:t>In late July 1944, as Soviet forces approached Lublin, the remaining camp staff  hastily abandoned  Majdanek, without fully dismantling the camp. </a:t>
            </a:r>
          </a:p>
          <a:p>
            <a:pPr marL="457200" lvl="0" indent="-342900" rtl="0">
              <a:lnSpc>
                <a:spcPct val="100000"/>
              </a:lnSpc>
              <a:spcBef>
                <a:spcPts val="0"/>
              </a:spcBef>
              <a:spcAft>
                <a:spcPts val="2200"/>
              </a:spcAft>
              <a:buClr>
                <a:srgbClr val="000000"/>
              </a:buClr>
              <a:buSzPct val="100000"/>
              <a:buFont typeface="Georgia"/>
              <a:buChar char="●"/>
            </a:pPr>
            <a:r>
              <a:rPr lang="en" sz="1800" dirty="0">
                <a:solidFill>
                  <a:srgbClr val="000000"/>
                </a:solidFill>
              </a:rPr>
              <a:t> Soviet troops first arrived at Majdanek during the night of July 22–23 and captured Lublin on July 24. </a:t>
            </a:r>
          </a:p>
          <a:p>
            <a:pPr marL="457200" lvl="0" indent="-342900" rtl="0">
              <a:lnSpc>
                <a:spcPct val="100000"/>
              </a:lnSpc>
              <a:spcBef>
                <a:spcPts val="0"/>
              </a:spcBef>
              <a:spcAft>
                <a:spcPts val="2200"/>
              </a:spcAft>
              <a:buClr>
                <a:srgbClr val="000000"/>
              </a:buClr>
              <a:buSzPct val="100000"/>
              <a:buFont typeface="Georgia"/>
              <a:buChar char="●"/>
            </a:pPr>
            <a:r>
              <a:rPr lang="en" sz="1800" dirty="0">
                <a:solidFill>
                  <a:srgbClr val="000000"/>
                </a:solidFill>
              </a:rPr>
              <a:t>Captured virtually intact, Majdanek was the first major concentration camp to be liberated. Soviet officials invited journalists to inspect the camp and evidence of the horrors that had occurred there</a:t>
            </a:r>
            <a:r>
              <a:rPr lang="en" sz="1800" dirty="0" smtClean="0">
                <a:solidFill>
                  <a:srgbClr val="000000"/>
                </a:solidFill>
              </a:rPr>
              <a:t>.</a:t>
            </a:r>
            <a:endParaRPr sz="1800" dirty="0">
              <a:solidFill>
                <a:srgbClr val="000000"/>
              </a:solidFill>
            </a:endParaRPr>
          </a:p>
          <a:p>
            <a:pPr marL="457200" lvl="0" indent="-298450" rtl="0">
              <a:lnSpc>
                <a:spcPct val="163636"/>
              </a:lnSpc>
              <a:spcBef>
                <a:spcPts val="0"/>
              </a:spcBef>
              <a:spcAft>
                <a:spcPts val="2200"/>
              </a:spcAft>
              <a:buClr>
                <a:srgbClr val="000000"/>
              </a:buClr>
              <a:buSzPct val="100000"/>
              <a:buFont typeface="Georgia"/>
              <a:buChar char="●"/>
            </a:pPr>
            <a:r>
              <a:rPr lang="en" sz="1100" dirty="0">
                <a:solidFill>
                  <a:srgbClr val="000000"/>
                </a:solidFill>
              </a:rPr>
              <a:t>http://www.ushmm.org/learn/timeline-of-events/1942-1945/liberation-of-lublin-majdanek</a:t>
            </a: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dirty="0" smtClean="0"/>
              <a:t>Majdanek….</a:t>
            </a:r>
            <a:r>
              <a:rPr lang="en" dirty="0"/>
              <a:t>the year before:</a:t>
            </a:r>
          </a:p>
          <a:p>
            <a:pPr rtl="0">
              <a:spcBef>
                <a:spcPts val="0"/>
              </a:spcBef>
              <a:buNone/>
            </a:pPr>
            <a:endParaRPr dirty="0"/>
          </a:p>
          <a:p>
            <a:pPr rtl="0">
              <a:spcBef>
                <a:spcPts val="0"/>
              </a:spcBef>
              <a:buNone/>
            </a:pPr>
            <a:r>
              <a:rPr lang="en" sz="1800" dirty="0">
                <a:solidFill>
                  <a:srgbClr val="000000"/>
                </a:solidFill>
              </a:rPr>
              <a:t>On November 3, 1943, in Operation "Erntefest" (Harvest Festival), special SS and police units dispatched to Lublin specifically for that purpose shot 18,000 Jews just outside the camp. At least 8,000 of the victims were Majdanek prisoners; the remaining 11,000 were forced laborers from other camps or prisons in Lublin city. During the operation, music was played throughout the camp over loudspeakers to drown out the sounds of mass murder. This massacre at Majdanek on November 3, 1943, was, in the number of victims, the largest single-day, single-location killing during the </a:t>
            </a:r>
            <a:r>
              <a:rPr lang="en" sz="1800" u="sng" dirty="0">
                <a:solidFill>
                  <a:srgbClr val="000000"/>
                </a:solidFill>
                <a:hlinkClick r:id="rId3"/>
              </a:rPr>
              <a:t>Holocaust</a:t>
            </a:r>
            <a:r>
              <a:rPr lang="en" sz="1800" dirty="0">
                <a:solidFill>
                  <a:srgbClr val="000000"/>
                </a:solidFill>
              </a:rPr>
              <a:t>.</a:t>
            </a:r>
          </a:p>
          <a:p>
            <a:pPr>
              <a:spcBef>
                <a:spcPts val="0"/>
              </a:spcBef>
              <a:buNone/>
            </a:pPr>
            <a:r>
              <a:rPr lang="en" sz="1100" dirty="0">
                <a:solidFill>
                  <a:srgbClr val="000000"/>
                </a:solidFill>
              </a:rPr>
              <a:t>http://www.ushmm.org/wlc/en/article.php?ModuleId=10005190</a:t>
            </a:r>
          </a:p>
        </p:txBody>
      </p:sp>
      <p:sp>
        <p:nvSpPr>
          <p:cNvPr id="3" name="TextBox 2"/>
          <p:cNvSpPr txBox="1"/>
          <p:nvPr/>
        </p:nvSpPr>
        <p:spPr>
          <a:xfrm>
            <a:off x="685800" y="609600"/>
            <a:ext cx="6019800" cy="769441"/>
          </a:xfrm>
          <a:prstGeom prst="rect">
            <a:avLst/>
          </a:prstGeom>
          <a:noFill/>
        </p:spPr>
        <p:txBody>
          <a:bodyPr wrap="square" rtlCol="0">
            <a:spAutoFit/>
          </a:bodyPr>
          <a:lstStyle/>
          <a:p>
            <a:r>
              <a:rPr lang="en-US" sz="4400" dirty="0" err="1" smtClean="0">
                <a:solidFill>
                  <a:schemeClr val="bg1"/>
                </a:solidFill>
                <a:latin typeface="Cambria" pitchFamily="18" charset="0"/>
              </a:rPr>
              <a:t>Majdanek</a:t>
            </a:r>
            <a:r>
              <a:rPr lang="en-US" sz="4400" dirty="0" smtClean="0">
                <a:solidFill>
                  <a:schemeClr val="bg1"/>
                </a:solidFill>
                <a:latin typeface="Cambria" pitchFamily="18" charset="0"/>
              </a:rPr>
              <a:t> Continued</a:t>
            </a:r>
            <a:r>
              <a:rPr lang="en-US" sz="4400" dirty="0" smtClean="0">
                <a:solidFill>
                  <a:schemeClr val="bg1"/>
                </a:solidFill>
              </a:rPr>
              <a:t>…</a:t>
            </a:r>
            <a:r>
              <a:rPr lang="en-US" dirty="0" smtClean="0"/>
              <a:t>.</a:t>
            </a:r>
            <a:endParaRPr lang="en-US" dirty="0"/>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dirty="0" smtClean="0"/>
              <a:t>Auschwitz</a:t>
            </a:r>
            <a:endParaRPr dirty="0"/>
          </a:p>
        </p:txBody>
      </p:sp>
      <p:sp>
        <p:nvSpPr>
          <p:cNvPr id="157" name="Shape 157"/>
          <p:cNvSpPr txBox="1">
            <a:spLocks noGrp="1"/>
          </p:cNvSpPr>
          <p:nvPr>
            <p:ph type="body" idx="1"/>
          </p:nvPr>
        </p:nvSpPr>
        <p:spPr>
          <a:xfrm>
            <a:off x="457200" y="1447800"/>
            <a:ext cx="8229600" cy="4967700"/>
          </a:xfrm>
          <a:prstGeom prst="rect">
            <a:avLst/>
          </a:prstGeom>
        </p:spPr>
        <p:txBody>
          <a:bodyPr lIns="91425" tIns="91425" rIns="91425" bIns="91425" anchor="t" anchorCtr="0">
            <a:noAutofit/>
          </a:bodyPr>
          <a:lstStyle/>
          <a:p>
            <a:pPr rtl="0">
              <a:spcBef>
                <a:spcPts val="0"/>
              </a:spcBef>
              <a:buNone/>
            </a:pPr>
            <a:r>
              <a:rPr lang="en" sz="2400" b="1" dirty="0"/>
              <a:t>2. 	</a:t>
            </a:r>
            <a:r>
              <a:rPr lang="en" sz="2400" b="1" dirty="0" smtClean="0">
                <a:latin typeface="Cambria" pitchFamily="18" charset="0"/>
              </a:rPr>
              <a:t>Auschwitz</a:t>
            </a:r>
            <a:endParaRPr lang="en" sz="2400" b="1" dirty="0">
              <a:latin typeface="Cambria" pitchFamily="18" charset="0"/>
            </a:endParaRPr>
          </a:p>
          <a:p>
            <a:pPr rtl="0">
              <a:spcBef>
                <a:spcPts val="0"/>
              </a:spcBef>
              <a:buNone/>
            </a:pPr>
            <a:r>
              <a:rPr lang="en" sz="2400" b="1" dirty="0"/>
              <a:t>January 27, 1945 </a:t>
            </a:r>
          </a:p>
          <a:p>
            <a:pPr lvl="0" rtl="0">
              <a:spcBef>
                <a:spcPts val="0"/>
              </a:spcBef>
              <a:buNone/>
            </a:pPr>
            <a:endParaRPr sz="2400" dirty="0"/>
          </a:p>
          <a:p>
            <a:pPr marL="457200" lvl="0" indent="-342900" rtl="0">
              <a:lnSpc>
                <a:spcPct val="100000"/>
              </a:lnSpc>
              <a:spcBef>
                <a:spcPts val="0"/>
              </a:spcBef>
              <a:spcAft>
                <a:spcPts val="2200"/>
              </a:spcAft>
              <a:buClr>
                <a:srgbClr val="000000"/>
              </a:buClr>
              <a:buSzPct val="100000"/>
              <a:buFont typeface="Georgia"/>
              <a:buChar char="●"/>
            </a:pPr>
            <a:r>
              <a:rPr lang="en" sz="1800" dirty="0">
                <a:solidFill>
                  <a:srgbClr val="000000"/>
                </a:solidFill>
              </a:rPr>
              <a:t>The Soviet army entered Auschwitz, Birkenau, and Monowitz and liberated around 7,000 prisoners, most of whom were ill and dying.</a:t>
            </a:r>
          </a:p>
          <a:p>
            <a:pPr marL="457200" lvl="0" indent="-342900" rtl="0">
              <a:lnSpc>
                <a:spcPct val="100000"/>
              </a:lnSpc>
              <a:spcBef>
                <a:spcPts val="0"/>
              </a:spcBef>
              <a:spcAft>
                <a:spcPts val="2200"/>
              </a:spcAft>
              <a:buClr>
                <a:srgbClr val="000000"/>
              </a:buClr>
              <a:buSzPct val="100000"/>
              <a:buFont typeface="Georgia"/>
              <a:buChar char="●"/>
            </a:pPr>
            <a:r>
              <a:rPr lang="en" sz="1800" dirty="0">
                <a:solidFill>
                  <a:srgbClr val="000000"/>
                </a:solidFill>
              </a:rPr>
              <a:t>In mid-January 1945, the SS began evacuating Auschwitz and its subcamps- forcing nearly 60,000 prisoners to march west from the Auschwitz camp system.</a:t>
            </a:r>
          </a:p>
          <a:p>
            <a:pPr marL="457200" lvl="0" indent="-342900" rtl="0">
              <a:lnSpc>
                <a:spcPct val="100000"/>
              </a:lnSpc>
              <a:spcBef>
                <a:spcPts val="0"/>
              </a:spcBef>
              <a:spcAft>
                <a:spcPts val="2200"/>
              </a:spcAft>
              <a:buClr>
                <a:srgbClr val="000000"/>
              </a:buClr>
              <a:buSzPct val="100000"/>
              <a:buFont typeface="Georgia"/>
              <a:buChar char="●"/>
            </a:pPr>
            <a:r>
              <a:rPr lang="en" sz="1800" dirty="0">
                <a:solidFill>
                  <a:srgbClr val="000000"/>
                </a:solidFill>
              </a:rPr>
              <a:t> Thousands had been killed in the camps in the days before these death marches began. Auschwitz-Birkenau was the killing center at Auschwitz.  Almost all of the deportees who arrived at the camps were sent immediately to death in the gas chambers. </a:t>
            </a:r>
          </a:p>
          <a:p>
            <a:pPr marL="457200" lvl="0" indent="-342900" rtl="0">
              <a:lnSpc>
                <a:spcPct val="100000"/>
              </a:lnSpc>
              <a:spcBef>
                <a:spcPts val="0"/>
              </a:spcBef>
              <a:spcAft>
                <a:spcPts val="2200"/>
              </a:spcAft>
              <a:buClr>
                <a:srgbClr val="000000"/>
              </a:buClr>
              <a:buSzPct val="100000"/>
              <a:buFont typeface="Georgia"/>
              <a:buChar char="●"/>
            </a:pPr>
            <a:r>
              <a:rPr lang="en" sz="1800" dirty="0">
                <a:solidFill>
                  <a:srgbClr val="000000"/>
                </a:solidFill>
              </a:rPr>
              <a:t> It is estimated that the SS and police deported at a minimum 1.3 million people to Auschwitz complex between 1940 and 1945. Of these, the camp authorities murdered 1.1 million.</a:t>
            </a: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dirty="0" smtClean="0"/>
              <a:t>Auschwitz continued…</a:t>
            </a:r>
            <a:endParaRPr dirty="0"/>
          </a:p>
        </p:txBody>
      </p:sp>
      <p:sp>
        <p:nvSpPr>
          <p:cNvPr id="163" name="Shape 16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sz="2400" b="1" dirty="0">
                <a:solidFill>
                  <a:srgbClr val="383838"/>
                </a:solidFill>
              </a:rPr>
              <a:t> </a:t>
            </a:r>
            <a:endParaRPr sz="1800" dirty="0">
              <a:solidFill>
                <a:srgbClr val="383838"/>
              </a:solidFill>
            </a:endParaRPr>
          </a:p>
          <a:p>
            <a:pPr rtl="0">
              <a:spcBef>
                <a:spcPts val="0"/>
              </a:spcBef>
              <a:buNone/>
            </a:pPr>
            <a:endParaRPr sz="1800" dirty="0">
              <a:solidFill>
                <a:srgbClr val="383838"/>
              </a:solidFill>
            </a:endParaRPr>
          </a:p>
          <a:p>
            <a:pPr lvl="0" rtl="0">
              <a:spcBef>
                <a:spcPts val="0"/>
              </a:spcBef>
              <a:buNone/>
            </a:pPr>
            <a:r>
              <a:rPr lang="en" sz="1800" dirty="0">
                <a:solidFill>
                  <a:srgbClr val="383838"/>
                </a:solidFill>
              </a:rPr>
              <a:t>Video:</a:t>
            </a:r>
          </a:p>
          <a:p>
            <a:pPr rtl="0">
              <a:spcBef>
                <a:spcPts val="0"/>
              </a:spcBef>
              <a:buNone/>
            </a:pPr>
            <a:r>
              <a:rPr lang="en" sz="1800" u="sng" dirty="0">
                <a:solidFill>
                  <a:schemeClr val="hlink"/>
                </a:solidFill>
                <a:hlinkClick r:id="rId3"/>
              </a:rPr>
              <a:t>http://www.ushmm.org/learn/timeline-of-events/1942-1945/soviet-forces-liberate-auschwitz</a:t>
            </a:r>
          </a:p>
          <a:p>
            <a:pPr rtl="0">
              <a:spcBef>
                <a:spcPts val="0"/>
              </a:spcBef>
              <a:buNone/>
            </a:pPr>
            <a:endParaRPr sz="1800" dirty="0">
              <a:solidFill>
                <a:srgbClr val="383838"/>
              </a:solidFill>
            </a:endParaRPr>
          </a:p>
          <a:p>
            <a:pPr rtl="0">
              <a:spcBef>
                <a:spcPts val="0"/>
              </a:spcBef>
              <a:buNone/>
            </a:pPr>
            <a:r>
              <a:rPr lang="en" sz="1800" dirty="0">
                <a:solidFill>
                  <a:srgbClr val="383838"/>
                </a:solidFill>
              </a:rPr>
              <a:t>7o year anniversary show:</a:t>
            </a:r>
          </a:p>
          <a:p>
            <a:pPr rtl="0">
              <a:spcBef>
                <a:spcPts val="0"/>
              </a:spcBef>
              <a:buNone/>
            </a:pPr>
            <a:r>
              <a:rPr lang="en" sz="1800" u="sng" dirty="0">
                <a:solidFill>
                  <a:schemeClr val="hlink"/>
                </a:solidFill>
                <a:hlinkClick r:id="rId4"/>
              </a:rPr>
              <a:t>http://www.cnn.com/videos/world/2015/01/26/pkg-watson-poland-auschwitz-70-years-later.cnn</a:t>
            </a:r>
          </a:p>
          <a:p>
            <a:pPr lvl="0">
              <a:spcBef>
                <a:spcPts val="0"/>
              </a:spcBef>
              <a:buNone/>
            </a:pPr>
            <a:endParaRPr sz="1800" dirty="0">
              <a:solidFill>
                <a:srgbClr val="383838"/>
              </a:solidFill>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A Fantastic and True Story…	</a:t>
            </a:r>
          </a:p>
        </p:txBody>
      </p:sp>
      <p:sp>
        <p:nvSpPr>
          <p:cNvPr id="53" name="Shape 5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u="sng">
                <a:solidFill>
                  <a:schemeClr val="hlink"/>
                </a:solidFill>
                <a:hlinkClick r:id="rId3"/>
              </a:rPr>
              <a:t>https://www.youtube.com/watch?v=EABunbR7aAg</a:t>
            </a:r>
          </a:p>
          <a:p>
            <a:pPr lvl="0" rtl="0">
              <a:spcBef>
                <a:spcPts val="0"/>
              </a:spcBef>
              <a:buNone/>
            </a:pPr>
            <a:r>
              <a:rPr lang="en"/>
              <a:t>									</a:t>
            </a:r>
          </a:p>
          <a:p>
            <a:pPr lvl="0" rtl="0">
              <a:spcBef>
                <a:spcPts val="0"/>
              </a:spcBef>
              <a:buClr>
                <a:schemeClr val="dk1"/>
              </a:buClr>
              <a:buSzPct val="45833"/>
              <a:buFont typeface="Arial"/>
              <a:buNone/>
            </a:pPr>
            <a:r>
              <a:rPr lang="en" sz="2400">
                <a:solidFill>
                  <a:srgbClr val="333333"/>
                </a:solidFill>
                <a:latin typeface="Verdana"/>
                <a:ea typeface="Verdana"/>
                <a:cs typeface="Verdana"/>
                <a:sym typeface="Verdana"/>
              </a:rPr>
              <a:t>Friday, April 13th, 1945.</a:t>
            </a:r>
          </a:p>
          <a:p>
            <a:pPr lvl="0" rtl="0">
              <a:spcBef>
                <a:spcPts val="0"/>
              </a:spcBef>
              <a:buClr>
                <a:schemeClr val="dk1"/>
              </a:buClr>
              <a:buSzPct val="45833"/>
              <a:buFont typeface="Arial"/>
              <a:buNone/>
            </a:pPr>
            <a:r>
              <a:rPr lang="en" sz="2400">
                <a:solidFill>
                  <a:srgbClr val="333333"/>
                </a:solidFill>
                <a:latin typeface="Verdana"/>
                <a:ea typeface="Verdana"/>
                <a:cs typeface="Verdana"/>
                <a:sym typeface="Verdana"/>
              </a:rPr>
              <a:t>Moment of Liberation.</a:t>
            </a:r>
          </a:p>
          <a:p>
            <a:pPr lvl="0" rtl="0">
              <a:spcBef>
                <a:spcPts val="0"/>
              </a:spcBef>
              <a:buClr>
                <a:schemeClr val="dk1"/>
              </a:buClr>
              <a:buSzPct val="45833"/>
              <a:buFont typeface="Arial"/>
              <a:buNone/>
            </a:pPr>
            <a:r>
              <a:rPr lang="en" sz="2400">
                <a:solidFill>
                  <a:srgbClr val="333333"/>
                </a:solidFill>
                <a:latin typeface="Verdana"/>
                <a:ea typeface="Verdana"/>
                <a:cs typeface="Verdana"/>
                <a:sym typeface="Verdana"/>
              </a:rPr>
              <a:t>Farsleben, Germany</a:t>
            </a:r>
          </a:p>
          <a:p>
            <a:pPr rtl="0">
              <a:spcBef>
                <a:spcPts val="0"/>
              </a:spcBef>
              <a:buNone/>
            </a:pPr>
            <a:r>
              <a:rPr lang="en" sz="2400">
                <a:solidFill>
                  <a:srgbClr val="333333"/>
                </a:solidFill>
                <a:latin typeface="Verdana"/>
                <a:ea typeface="Verdana"/>
                <a:cs typeface="Verdana"/>
                <a:sym typeface="Verdana"/>
              </a:rPr>
              <a:t>CREDIT: U.S. Army, </a:t>
            </a:r>
          </a:p>
          <a:p>
            <a:pPr rtl="0">
              <a:spcBef>
                <a:spcPts val="0"/>
              </a:spcBef>
              <a:buNone/>
            </a:pPr>
            <a:r>
              <a:rPr lang="en" sz="2400">
                <a:solidFill>
                  <a:srgbClr val="333333"/>
                </a:solidFill>
                <a:latin typeface="Verdana"/>
                <a:ea typeface="Verdana"/>
                <a:cs typeface="Verdana"/>
                <a:sym typeface="Verdana"/>
              </a:rPr>
              <a:t>Major Clarence Benjamin, </a:t>
            </a:r>
          </a:p>
          <a:p>
            <a:pPr rtl="0">
              <a:spcBef>
                <a:spcPts val="0"/>
              </a:spcBef>
              <a:buNone/>
            </a:pPr>
            <a:r>
              <a:rPr lang="en" sz="2400">
                <a:solidFill>
                  <a:srgbClr val="333333"/>
                </a:solidFill>
                <a:latin typeface="Verdana"/>
                <a:ea typeface="Verdana"/>
                <a:cs typeface="Verdana"/>
                <a:sym typeface="Verdana"/>
              </a:rPr>
              <a:t>743rd Tank Battalion</a:t>
            </a:r>
          </a:p>
          <a:p>
            <a:pPr>
              <a:spcBef>
                <a:spcPts val="0"/>
              </a:spcBef>
              <a:buNone/>
            </a:pPr>
            <a:r>
              <a:rPr lang="en" sz="900" b="1" i="1">
                <a:solidFill>
                  <a:srgbClr val="333333"/>
                </a:solidFill>
                <a:latin typeface="Verdana"/>
                <a:ea typeface="Verdana"/>
                <a:cs typeface="Verdana"/>
                <a:sym typeface="Verdana"/>
              </a:rPr>
              <a:t>Rozell, Matthew.  </a:t>
            </a:r>
            <a:r>
              <a:rPr lang="en" sz="900" b="1" i="1">
                <a:solidFill>
                  <a:srgbClr val="265E15"/>
                </a:solidFill>
                <a:latin typeface="Verdana"/>
                <a:ea typeface="Verdana"/>
                <a:cs typeface="Verdana"/>
                <a:sym typeface="Verdana"/>
                <a:hlinkClick r:id="rId4"/>
              </a:rPr>
              <a:t>World War II Living History Project/Teaching History Mattershttp://teachinghistorymatters.com</a:t>
            </a:r>
            <a:r>
              <a:rPr lang="en" sz="900" b="1" i="1">
                <a:solidFill>
                  <a:srgbClr val="333333"/>
                </a:solidFill>
                <a:latin typeface="Verdana"/>
                <a:ea typeface="Verdana"/>
                <a:cs typeface="Verdana"/>
                <a:sym typeface="Verdana"/>
              </a:rPr>
              <a:t>. Accessed (</a:t>
            </a:r>
            <a:r>
              <a:rPr lang="en" sz="900">
                <a:solidFill>
                  <a:srgbClr val="333333"/>
                </a:solidFill>
                <a:latin typeface="Verdana"/>
                <a:ea typeface="Verdana"/>
                <a:cs typeface="Verdana"/>
                <a:sym typeface="Verdana"/>
              </a:rPr>
              <a:t>June 25, 2015</a:t>
            </a:r>
            <a:r>
              <a:rPr lang="en" sz="900" b="1" i="1">
                <a:solidFill>
                  <a:srgbClr val="333333"/>
                </a:solidFill>
                <a:latin typeface="Verdana"/>
                <a:ea typeface="Verdana"/>
                <a:cs typeface="Verdana"/>
                <a:sym typeface="Verdana"/>
              </a:rPr>
              <a:t>).</a:t>
            </a:r>
          </a:p>
        </p:txBody>
      </p:sp>
      <p:pic>
        <p:nvPicPr>
          <p:cNvPr id="54" name="Shape 54"/>
          <p:cNvPicPr preferRelativeResize="0"/>
          <p:nvPr/>
        </p:nvPicPr>
        <p:blipFill>
          <a:blip r:embed="rId5">
            <a:alphaModFix/>
          </a:blip>
          <a:stretch>
            <a:fillRect/>
          </a:stretch>
        </p:blipFill>
        <p:spPr>
          <a:xfrm>
            <a:off x="4973700" y="2410087"/>
            <a:ext cx="2381250" cy="28479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dirty="0" smtClean="0"/>
              <a:t>Dachau</a:t>
            </a:r>
            <a:endParaRPr dirty="0"/>
          </a:p>
        </p:txBody>
      </p:sp>
      <p:sp>
        <p:nvSpPr>
          <p:cNvPr id="169" name="Shape 16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lnSpc>
                <a:spcPct val="79411"/>
              </a:lnSpc>
              <a:spcBef>
                <a:spcPts val="0"/>
              </a:spcBef>
              <a:spcAft>
                <a:spcPts val="700"/>
              </a:spcAft>
              <a:buNone/>
            </a:pPr>
            <a:r>
              <a:rPr lang="en" sz="2400" b="1"/>
              <a:t>3</a:t>
            </a:r>
            <a:r>
              <a:rPr lang="en" sz="2400" b="1">
                <a:latin typeface="Cambria"/>
                <a:ea typeface="Cambria"/>
                <a:cs typeface="Cambria"/>
                <a:sym typeface="Cambria"/>
              </a:rPr>
              <a:t>. Dachau</a:t>
            </a:r>
          </a:p>
          <a:p>
            <a:pPr lvl="0" rtl="0">
              <a:lnSpc>
                <a:spcPct val="79411"/>
              </a:lnSpc>
              <a:spcBef>
                <a:spcPts val="0"/>
              </a:spcBef>
              <a:spcAft>
                <a:spcPts val="700"/>
              </a:spcAft>
              <a:buNone/>
            </a:pPr>
            <a:r>
              <a:rPr lang="en" sz="2400" b="1">
                <a:solidFill>
                  <a:srgbClr val="121212"/>
                </a:solidFill>
                <a:latin typeface="Cambria"/>
                <a:ea typeface="Cambria"/>
                <a:cs typeface="Cambria"/>
                <a:sym typeface="Cambria"/>
              </a:rPr>
              <a:t>APRIL 29, 1945</a:t>
            </a:r>
          </a:p>
          <a:p>
            <a:pPr marL="457200" lvl="0" indent="-342900" rtl="0">
              <a:lnSpc>
                <a:spcPct val="100000"/>
              </a:lnSpc>
              <a:spcBef>
                <a:spcPts val="0"/>
              </a:spcBef>
              <a:spcAft>
                <a:spcPts val="2200"/>
              </a:spcAft>
              <a:buClr>
                <a:srgbClr val="000000"/>
              </a:buClr>
              <a:buSzPct val="100000"/>
              <a:buFont typeface="Georgia"/>
              <a:buChar char="●"/>
            </a:pPr>
            <a:r>
              <a:rPr lang="en" sz="1800">
                <a:solidFill>
                  <a:srgbClr val="000000"/>
                </a:solidFill>
              </a:rPr>
              <a:t>The 42nd and 45th Infantry Divisions and the 20th Armored Division of the US Army liberated approximately 32,000 prisoners at Dachau.</a:t>
            </a:r>
          </a:p>
          <a:p>
            <a:pPr marL="457200" lvl="0" indent="-342900" rtl="0">
              <a:lnSpc>
                <a:spcPct val="100000"/>
              </a:lnSpc>
              <a:spcBef>
                <a:spcPts val="0"/>
              </a:spcBef>
              <a:spcAft>
                <a:spcPts val="2200"/>
              </a:spcAft>
              <a:buClr>
                <a:srgbClr val="000000"/>
              </a:buClr>
              <a:buSzPct val="100000"/>
              <a:buFont typeface="Georgia"/>
              <a:buChar char="●"/>
            </a:pPr>
            <a:r>
              <a:rPr lang="en" sz="1800">
                <a:solidFill>
                  <a:srgbClr val="000000"/>
                </a:solidFill>
              </a:rPr>
              <a:t>On April 26, 1945, as American forces approached, there were 67,665 registered prisoners in Dachau and its subcamps; more than half of this number were in the main camp. Of these, 43,350 were categorized as political prisoners, while 22,100 were Jews, with the remainder falling into various other categories. </a:t>
            </a:r>
          </a:p>
          <a:p>
            <a:pPr marL="457200" lvl="0" indent="-342900" rtl="0">
              <a:lnSpc>
                <a:spcPct val="100000"/>
              </a:lnSpc>
              <a:spcBef>
                <a:spcPts val="0"/>
              </a:spcBef>
              <a:spcAft>
                <a:spcPts val="2200"/>
              </a:spcAft>
              <a:buClr>
                <a:srgbClr val="000000"/>
              </a:buClr>
              <a:buSzPct val="100000"/>
              <a:buFont typeface="Georgia"/>
              <a:buChar char="●"/>
            </a:pPr>
            <a:r>
              <a:rPr lang="en" sz="1800">
                <a:solidFill>
                  <a:srgbClr val="000000"/>
                </a:solidFill>
              </a:rPr>
              <a:t>Starting that day, the Germans forced more than 7,000 prisoners, mostly Jews, on a death march from Dachau to Tegernsee far to the south. During the death march, the Germans shot anyone who could no longer continue; many also died of hunger, cold, or exhaustion. </a:t>
            </a:r>
          </a:p>
          <a:p>
            <a:pPr lvl="0" rtl="0">
              <a:lnSpc>
                <a:spcPct val="100000"/>
              </a:lnSpc>
              <a:spcBef>
                <a:spcPts val="0"/>
              </a:spcBef>
              <a:spcAft>
                <a:spcPts val="2200"/>
              </a:spcAft>
              <a:buNone/>
            </a:pPr>
            <a:endParaRPr sz="1800">
              <a:solidFill>
                <a:srgbClr val="383838"/>
              </a:solidFill>
            </a:endParaRPr>
          </a:p>
          <a:p>
            <a:pPr lvl="0" rtl="0">
              <a:lnSpc>
                <a:spcPct val="100000"/>
              </a:lnSpc>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14050" y="830275"/>
            <a:ext cx="8229600" cy="4967700"/>
          </a:xfrm>
          <a:prstGeom prst="rect">
            <a:avLst/>
          </a:prstGeom>
        </p:spPr>
        <p:txBody>
          <a:bodyPr lIns="91425" tIns="91425" rIns="91425" bIns="91425" anchor="t" anchorCtr="0">
            <a:noAutofit/>
          </a:bodyPr>
          <a:lstStyle/>
          <a:p>
            <a:pPr rtl="0">
              <a:spcBef>
                <a:spcPts val="0"/>
              </a:spcBef>
              <a:buNone/>
            </a:pPr>
            <a:r>
              <a:rPr lang="en" sz="4000" dirty="0">
                <a:solidFill>
                  <a:srgbClr val="F3F3F3"/>
                </a:solidFill>
              </a:rPr>
              <a:t>Dachau continued…</a:t>
            </a:r>
            <a:r>
              <a:rPr lang="en" dirty="0">
                <a:solidFill>
                  <a:srgbClr val="F3F3F3"/>
                </a:solidFill>
              </a:rPr>
              <a:t>.</a:t>
            </a:r>
          </a:p>
          <a:p>
            <a:pPr lvl="0" rtl="0">
              <a:spcBef>
                <a:spcPts val="0"/>
              </a:spcBef>
              <a:buNone/>
            </a:pPr>
            <a:endParaRPr sz="1800" dirty="0">
              <a:solidFill>
                <a:srgbClr val="383838"/>
              </a:solidFill>
            </a:endParaRPr>
          </a:p>
          <a:p>
            <a:pPr marL="457200" lvl="0" indent="-342900" rtl="0">
              <a:spcBef>
                <a:spcPts val="0"/>
              </a:spcBef>
              <a:buClr>
                <a:srgbClr val="000000"/>
              </a:buClr>
              <a:buSzPct val="100000"/>
              <a:buFont typeface="Georgia"/>
              <a:buChar char="●"/>
            </a:pPr>
            <a:r>
              <a:rPr lang="en" sz="1800" dirty="0">
                <a:solidFill>
                  <a:srgbClr val="000000"/>
                </a:solidFill>
              </a:rPr>
              <a:t>On April 29, 1945, American forces liberated Dachau. As they neared the camp, they found more than 30 railroad cars filled with bodies brought to Dachau, all in an advanced state of decomposition. In early May 1945, American forces liberated the prisoners who had been sent on the death march.</a:t>
            </a:r>
          </a:p>
          <a:p>
            <a:pPr rtl="0">
              <a:spcBef>
                <a:spcPts val="0"/>
              </a:spcBef>
              <a:buNone/>
            </a:pPr>
            <a:endParaRPr sz="1800" dirty="0">
              <a:solidFill>
                <a:srgbClr val="383838"/>
              </a:solidFill>
            </a:endParaRPr>
          </a:p>
          <a:p>
            <a:pPr rtl="0">
              <a:spcBef>
                <a:spcPts val="0"/>
              </a:spcBef>
              <a:buNone/>
            </a:pPr>
            <a:endParaRPr sz="1800" dirty="0">
              <a:solidFill>
                <a:srgbClr val="383838"/>
              </a:solidFill>
            </a:endParaRPr>
          </a:p>
          <a:p>
            <a:pPr rtl="0">
              <a:spcBef>
                <a:spcPts val="0"/>
              </a:spcBef>
              <a:buNone/>
            </a:pPr>
            <a:endParaRPr sz="1800" dirty="0">
              <a:solidFill>
                <a:srgbClr val="383838"/>
              </a:solidFill>
            </a:endParaRPr>
          </a:p>
          <a:p>
            <a:pPr rtl="0">
              <a:spcBef>
                <a:spcPts val="0"/>
              </a:spcBef>
              <a:buNone/>
            </a:pPr>
            <a:endParaRPr sz="1800" dirty="0">
              <a:solidFill>
                <a:srgbClr val="383838"/>
              </a:solidFill>
            </a:endParaRPr>
          </a:p>
          <a:p>
            <a:pPr rtl="0">
              <a:spcBef>
                <a:spcPts val="0"/>
              </a:spcBef>
              <a:buNone/>
            </a:pPr>
            <a:endParaRPr sz="1800" dirty="0">
              <a:solidFill>
                <a:srgbClr val="383838"/>
              </a:solidFill>
            </a:endParaRPr>
          </a:p>
          <a:p>
            <a:pPr rtl="0">
              <a:spcBef>
                <a:spcPts val="0"/>
              </a:spcBef>
              <a:buNone/>
            </a:pPr>
            <a:endParaRPr sz="1800" dirty="0">
              <a:solidFill>
                <a:srgbClr val="383838"/>
              </a:solidFill>
            </a:endParaRPr>
          </a:p>
          <a:p>
            <a:pPr rtl="0">
              <a:spcBef>
                <a:spcPts val="0"/>
              </a:spcBef>
              <a:buNone/>
            </a:pPr>
            <a:endParaRPr sz="1800" dirty="0">
              <a:solidFill>
                <a:srgbClr val="383838"/>
              </a:solidFill>
            </a:endParaRPr>
          </a:p>
          <a:p>
            <a:pPr rtl="0">
              <a:spcBef>
                <a:spcPts val="0"/>
              </a:spcBef>
              <a:buNone/>
            </a:pPr>
            <a:endParaRPr sz="1800" dirty="0">
              <a:solidFill>
                <a:srgbClr val="383838"/>
              </a:solidFill>
            </a:endParaRPr>
          </a:p>
          <a:p>
            <a:pPr lvl="0">
              <a:spcBef>
                <a:spcPts val="0"/>
              </a:spcBef>
              <a:buNone/>
            </a:pPr>
            <a:endParaRPr sz="1800" dirty="0">
              <a:solidFill>
                <a:srgbClr val="383838"/>
              </a:solidFill>
            </a:endParaRPr>
          </a:p>
        </p:txBody>
      </p:sp>
      <p:pic>
        <p:nvPicPr>
          <p:cNvPr id="175" name="Shape 175"/>
          <p:cNvPicPr preferRelativeResize="0"/>
          <p:nvPr/>
        </p:nvPicPr>
        <p:blipFill>
          <a:blip r:embed="rId3">
            <a:alphaModFix/>
          </a:blip>
          <a:stretch>
            <a:fillRect/>
          </a:stretch>
        </p:blipFill>
        <p:spPr>
          <a:xfrm>
            <a:off x="3711775" y="3073000"/>
            <a:ext cx="4572000" cy="3124200"/>
          </a:xfrm>
          <a:prstGeom prst="rect">
            <a:avLst/>
          </a:prstGeom>
          <a:noFill/>
          <a:ln>
            <a:noFill/>
          </a:ln>
        </p:spPr>
      </p:pic>
      <p:sp>
        <p:nvSpPr>
          <p:cNvPr id="176" name="Shape 176"/>
          <p:cNvSpPr txBox="1"/>
          <p:nvPr/>
        </p:nvSpPr>
        <p:spPr>
          <a:xfrm>
            <a:off x="711775" y="3364850"/>
            <a:ext cx="3000000" cy="3000000"/>
          </a:xfrm>
          <a:prstGeom prst="rect">
            <a:avLst/>
          </a:prstGeom>
          <a:noFill/>
          <a:ln>
            <a:noFill/>
          </a:ln>
        </p:spPr>
        <p:txBody>
          <a:bodyPr lIns="91425" tIns="91425" rIns="91425" bIns="91425" anchor="ctr" anchorCtr="0">
            <a:noAutofit/>
          </a:bodyPr>
          <a:lstStyle/>
          <a:p>
            <a:pPr lvl="0" rtl="0">
              <a:lnSpc>
                <a:spcPct val="163636"/>
              </a:lnSpc>
              <a:spcBef>
                <a:spcPts val="0"/>
              </a:spcBef>
              <a:spcAft>
                <a:spcPts val="2200"/>
              </a:spcAft>
              <a:buNone/>
            </a:pPr>
            <a:r>
              <a:rPr lang="en">
                <a:solidFill>
                  <a:srgbClr val="383838"/>
                </a:solidFill>
                <a:latin typeface="Georgia"/>
                <a:ea typeface="Georgia"/>
                <a:cs typeface="Georgia"/>
                <a:sym typeface="Georgia"/>
              </a:rPr>
              <a:t>American soldiers finish their inspection of Dachau's first crematorium. Dachau, Germany, November 18, 1945.</a:t>
            </a:r>
          </a:p>
          <a:p>
            <a:pPr lvl="0" rtl="0">
              <a:lnSpc>
                <a:spcPct val="95454"/>
              </a:lnSpc>
              <a:spcBef>
                <a:spcPts val="0"/>
              </a:spcBef>
              <a:spcAft>
                <a:spcPts val="2200"/>
              </a:spcAft>
              <a:buNone/>
            </a:pPr>
            <a:r>
              <a:rPr lang="en" i="1">
                <a:solidFill>
                  <a:srgbClr val="383838"/>
                </a:solidFill>
                <a:latin typeface="Georgia"/>
                <a:ea typeface="Georgia"/>
                <a:cs typeface="Georgia"/>
                <a:sym typeface="Georgia"/>
              </a:rPr>
              <a:t>— US Holocaust Memorial Museum</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Video Testimonies</a:t>
            </a:r>
          </a:p>
        </p:txBody>
      </p:sp>
      <p:sp>
        <p:nvSpPr>
          <p:cNvPr id="182" name="Shape 182"/>
          <p:cNvSpPr txBox="1">
            <a:spLocks noGrp="1"/>
          </p:cNvSpPr>
          <p:nvPr>
            <p:ph type="body" idx="1"/>
          </p:nvPr>
        </p:nvSpPr>
        <p:spPr>
          <a:xfrm>
            <a:off x="533400" y="1600200"/>
            <a:ext cx="8229600" cy="4967700"/>
          </a:xfrm>
          <a:prstGeom prst="rect">
            <a:avLst/>
          </a:prstGeom>
        </p:spPr>
        <p:txBody>
          <a:bodyPr lIns="91425" tIns="91425" rIns="91425" bIns="91425" anchor="t" anchorCtr="0">
            <a:noAutofit/>
          </a:bodyPr>
          <a:lstStyle/>
          <a:p>
            <a:pPr rtl="0">
              <a:spcBef>
                <a:spcPts val="0"/>
              </a:spcBef>
              <a:buNone/>
            </a:pPr>
            <a:r>
              <a:rPr lang="en" u="sng">
                <a:solidFill>
                  <a:schemeClr val="hlink"/>
                </a:solidFill>
                <a:hlinkClick r:id="rId3"/>
              </a:rPr>
              <a:t>http://www.ushmm.org/wlc/en/gallery.php?ModuleId=10005131&amp;MediaType=OI</a:t>
            </a:r>
          </a:p>
          <a:p>
            <a:pPr rtl="0">
              <a:spcBef>
                <a:spcPts val="0"/>
              </a:spcBef>
              <a:buNone/>
            </a:pPr>
            <a:endParaRPr/>
          </a:p>
          <a:p>
            <a:pPr rtl="0">
              <a:spcBef>
                <a:spcPts val="0"/>
              </a:spcBef>
              <a:buNone/>
            </a:pPr>
            <a:r>
              <a:rPr lang="en"/>
              <a:t>Bart Stern</a:t>
            </a:r>
          </a:p>
          <a:p>
            <a:pPr rtl="0">
              <a:spcBef>
                <a:spcPts val="0"/>
              </a:spcBef>
              <a:buNone/>
            </a:pPr>
            <a:r>
              <a:rPr lang="en"/>
              <a:t>Gerda Weissmann-Klein</a:t>
            </a:r>
          </a:p>
          <a:p>
            <a:pPr rtl="0">
              <a:spcBef>
                <a:spcPts val="0"/>
              </a:spcBef>
              <a:buNone/>
            </a:pPr>
            <a:r>
              <a:rPr lang="en"/>
              <a:t>Kurt Klein</a:t>
            </a:r>
          </a:p>
          <a:p>
            <a:pPr rtl="0">
              <a:spcBef>
                <a:spcPts val="0"/>
              </a:spcBef>
              <a:buNone/>
            </a:pPr>
            <a:endParaRPr/>
          </a:p>
          <a:p>
            <a:pPr rtl="0">
              <a:spcBef>
                <a:spcPts val="0"/>
              </a:spcBef>
              <a:buNone/>
            </a:pPr>
            <a:r>
              <a:rPr lang="en" u="sng">
                <a:solidFill>
                  <a:schemeClr val="hlink"/>
                </a:solidFill>
                <a:hlinkClick r:id="rId4"/>
              </a:rPr>
              <a:t>http://popchassid.com/photos-holocaust-narrative/</a:t>
            </a:r>
          </a:p>
          <a:p>
            <a:pPr rtl="0">
              <a:spcBef>
                <a:spcPts val="0"/>
              </a:spcBef>
              <a:buNone/>
            </a:pPr>
            <a:r>
              <a:rPr lang="en"/>
              <a:t>Twenty pictures….</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After Liberation: What Next?</a:t>
            </a:r>
          </a:p>
        </p:txBody>
      </p:sp>
      <p:sp>
        <p:nvSpPr>
          <p:cNvPr id="188" name="Shape 18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a:t>Displaced Persons Camps</a:t>
            </a:r>
          </a:p>
          <a:p>
            <a:pPr marL="457200" lvl="0" indent="-381000" rtl="0">
              <a:spcBef>
                <a:spcPts val="0"/>
              </a:spcBef>
              <a:buClr>
                <a:schemeClr val="dk1"/>
              </a:buClr>
              <a:buSzPct val="100000"/>
              <a:buFont typeface="Georgia"/>
              <a:buChar char="●"/>
            </a:pPr>
            <a:r>
              <a:rPr lang="en" sz="2400"/>
              <a:t>From 1945-1952 more than 250,000 “displaced persons” (dp’s) lived in camps in urban areas in Germany, Austria and Italy.</a:t>
            </a:r>
          </a:p>
          <a:p>
            <a:pPr marL="457200" lvl="0" indent="-381000" rtl="0">
              <a:spcBef>
                <a:spcPts val="0"/>
              </a:spcBef>
              <a:buClr>
                <a:srgbClr val="000000"/>
              </a:buClr>
              <a:buSzPct val="100000"/>
              <a:buFont typeface="Georgia"/>
              <a:buChar char="●"/>
            </a:pPr>
            <a:r>
              <a:rPr lang="en" sz="2400">
                <a:solidFill>
                  <a:srgbClr val="000000"/>
                </a:solidFill>
              </a:rPr>
              <a:t>These facilities were administered by Allied authorities </a:t>
            </a:r>
          </a:p>
          <a:p>
            <a:pPr marL="457200" indent="0" rtl="0">
              <a:spcBef>
                <a:spcPts val="0"/>
              </a:spcBef>
              <a:buNone/>
            </a:pPr>
            <a:r>
              <a:rPr lang="en" sz="2400">
                <a:solidFill>
                  <a:srgbClr val="000000"/>
                </a:solidFill>
              </a:rPr>
              <a:t>and the United Nations Relief and Rehabilitation Administration (</a:t>
            </a:r>
            <a:r>
              <a:rPr lang="en" sz="2400" u="sng">
                <a:solidFill>
                  <a:srgbClr val="000000"/>
                </a:solidFill>
                <a:hlinkClick r:id="rId3"/>
              </a:rPr>
              <a:t>UNRRA</a:t>
            </a:r>
            <a:r>
              <a:rPr lang="en" sz="2400">
                <a:solidFill>
                  <a:srgbClr val="000000"/>
                </a:solidFill>
              </a:rPr>
              <a:t>). </a:t>
            </a:r>
          </a:p>
          <a:p>
            <a:pPr marL="457200" lvl="0" indent="-381000" rtl="0">
              <a:spcBef>
                <a:spcPts val="0"/>
              </a:spcBef>
              <a:buClr>
                <a:srgbClr val="000000"/>
              </a:buClr>
              <a:buSzPct val="100000"/>
              <a:buFont typeface="Georgia"/>
              <a:buChar char="●"/>
            </a:pPr>
            <a:r>
              <a:rPr lang="en" sz="2400">
                <a:solidFill>
                  <a:srgbClr val="000000"/>
                </a:solidFill>
              </a:rPr>
              <a:t>They were often contained in former concentration camps (can you imagine?!) or German army camps </a:t>
            </a:r>
          </a:p>
          <a:p>
            <a:pPr lvl="0" rtl="0">
              <a:spcBef>
                <a:spcPts val="0"/>
              </a:spcBef>
              <a:buNone/>
            </a:pPr>
            <a:endParaRPr sz="2400">
              <a:solidFill>
                <a:srgbClr val="000000"/>
              </a:solidFill>
            </a:endParaRPr>
          </a:p>
          <a:p>
            <a:pPr lvl="0" rtl="0">
              <a:spcBef>
                <a:spcPts val="0"/>
              </a:spcBef>
              <a:buNone/>
            </a:pPr>
            <a:r>
              <a:rPr lang="en" sz="1400">
                <a:solidFill>
                  <a:srgbClr val="000000"/>
                </a:solidFill>
              </a:rPr>
              <a:t>(This and the next several slides were taken from the following page of the USHMM website:)</a:t>
            </a:r>
          </a:p>
          <a:p>
            <a:pPr rtl="0">
              <a:spcBef>
                <a:spcPts val="0"/>
              </a:spcBef>
              <a:buNone/>
            </a:pPr>
            <a:r>
              <a:rPr lang="en" sz="1200" u="sng">
                <a:solidFill>
                  <a:schemeClr val="hlink"/>
                </a:solidFill>
                <a:hlinkClick r:id="rId4"/>
              </a:rPr>
              <a:t>http://www.ushmm.org/wlc/en/article.php?ModuleId=10005462</a:t>
            </a: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Quick brainstorm:		</a:t>
            </a:r>
          </a:p>
        </p:txBody>
      </p:sp>
      <p:sp>
        <p:nvSpPr>
          <p:cNvPr id="194" name="Shape 19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a:t>With a partner or two, list three immediate concerns of the Displaced Persons Camps, from either the perspective of the survivors or the UNRRA officials, or both:</a:t>
            </a:r>
          </a:p>
          <a:p>
            <a:pPr rtl="0">
              <a:spcBef>
                <a:spcPts val="0"/>
              </a:spcBef>
              <a:buNone/>
            </a:pPr>
            <a:r>
              <a:rPr lang="en"/>
              <a:t>1.</a:t>
            </a:r>
          </a:p>
          <a:p>
            <a:pPr rtl="0">
              <a:spcBef>
                <a:spcPts val="0"/>
              </a:spcBef>
              <a:buNone/>
            </a:pPr>
            <a:r>
              <a:rPr lang="en"/>
              <a:t>2.</a:t>
            </a:r>
          </a:p>
          <a:p>
            <a:pPr rtl="0">
              <a:spcBef>
                <a:spcPts val="0"/>
              </a:spcBef>
              <a:buNone/>
            </a:pPr>
            <a:r>
              <a:rPr lang="en"/>
              <a:t>3.</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48"/>
            <a:ext cx="8229600" cy="980100"/>
          </a:xfrm>
          <a:prstGeom prst="rect">
            <a:avLst/>
          </a:prstGeom>
        </p:spPr>
        <p:txBody>
          <a:bodyPr lIns="91425" tIns="91425" rIns="91425" bIns="91425" anchor="ctr" anchorCtr="0">
            <a:noAutofit/>
          </a:bodyPr>
          <a:lstStyle/>
          <a:p>
            <a:pPr>
              <a:spcBef>
                <a:spcPts val="0"/>
              </a:spcBef>
              <a:buNone/>
            </a:pPr>
            <a:r>
              <a:rPr lang="en"/>
              <a:t>Issues for DP’s:</a:t>
            </a:r>
          </a:p>
        </p:txBody>
      </p:sp>
      <p:sp>
        <p:nvSpPr>
          <p:cNvPr id="200" name="Shape 200"/>
          <p:cNvSpPr txBox="1">
            <a:spLocks noGrp="1"/>
          </p:cNvSpPr>
          <p:nvPr>
            <p:ph type="body" idx="1"/>
          </p:nvPr>
        </p:nvSpPr>
        <p:spPr>
          <a:xfrm>
            <a:off x="457200" y="1086925"/>
            <a:ext cx="8229600" cy="4967700"/>
          </a:xfrm>
          <a:prstGeom prst="rect">
            <a:avLst/>
          </a:prstGeom>
        </p:spPr>
        <p:txBody>
          <a:bodyPr lIns="91425" tIns="91425" rIns="91425" bIns="91425" anchor="t" anchorCtr="0">
            <a:noAutofit/>
          </a:bodyPr>
          <a:lstStyle/>
          <a:p>
            <a:pPr lvl="0" rtl="0">
              <a:spcBef>
                <a:spcPts val="0"/>
              </a:spcBef>
              <a:buNone/>
            </a:pPr>
            <a:endParaRPr sz="2400"/>
          </a:p>
          <a:p>
            <a:pPr lvl="0" rtl="0">
              <a:spcBef>
                <a:spcPts val="0"/>
              </a:spcBef>
              <a:buClr>
                <a:schemeClr val="dk1"/>
              </a:buClr>
              <a:buSzPct val="45833"/>
              <a:buFont typeface="Arial"/>
              <a:buNone/>
            </a:pPr>
            <a:r>
              <a:rPr lang="en" sz="2400"/>
              <a:t>Common issues:</a:t>
            </a:r>
          </a:p>
          <a:p>
            <a:pPr marL="457200" lvl="0" indent="-381000" rtl="0">
              <a:spcBef>
                <a:spcPts val="0"/>
              </a:spcBef>
              <a:buClr>
                <a:schemeClr val="dk1"/>
              </a:buClr>
              <a:buSzPct val="100000"/>
              <a:buFont typeface="Georgia"/>
              <a:buChar char="●"/>
            </a:pPr>
            <a:r>
              <a:rPr lang="en" sz="2400"/>
              <a:t>Reuniting with families </a:t>
            </a:r>
          </a:p>
          <a:p>
            <a:pPr marL="914400" lvl="1" indent="-381000" rtl="0">
              <a:spcBef>
                <a:spcPts val="0"/>
              </a:spcBef>
              <a:buClr>
                <a:schemeClr val="dk1"/>
              </a:buClr>
              <a:buSzPct val="80000"/>
              <a:buFont typeface="Georgia"/>
              <a:buChar char="○"/>
            </a:pPr>
            <a:r>
              <a:rPr lang="en"/>
              <a:t>Often new families were created-marriages and births were common in the DP camps</a:t>
            </a:r>
          </a:p>
          <a:p>
            <a:pPr marL="457200" lvl="0" indent="-381000" rtl="0">
              <a:spcBef>
                <a:spcPts val="0"/>
              </a:spcBef>
              <a:buClr>
                <a:schemeClr val="dk1"/>
              </a:buClr>
              <a:buSzPct val="100000"/>
              <a:buFont typeface="Georgia"/>
              <a:buChar char="●"/>
            </a:pPr>
            <a:r>
              <a:rPr lang="en" sz="2400"/>
              <a:t>Schooling and the continuation of Jewish traditions</a:t>
            </a:r>
          </a:p>
          <a:p>
            <a:pPr marL="457200" lvl="0" indent="-381000" rtl="0">
              <a:spcBef>
                <a:spcPts val="0"/>
              </a:spcBef>
              <a:buClr>
                <a:schemeClr val="dk1"/>
              </a:buClr>
              <a:buSzPct val="100000"/>
              <a:buFont typeface="Georgia"/>
              <a:buChar char="●"/>
            </a:pPr>
            <a:r>
              <a:rPr lang="en" sz="2400"/>
              <a:t>Revival of cultural and social life-theater and musical groups, new publications, athletic groups, and many other social and occupational groups were created.</a:t>
            </a:r>
          </a:p>
          <a:p>
            <a:pPr marL="457200" lvl="0" indent="-381000" rtl="0">
              <a:spcBef>
                <a:spcPts val="0"/>
              </a:spcBef>
              <a:buClr>
                <a:schemeClr val="dk1"/>
              </a:buClr>
              <a:buSzPct val="100000"/>
              <a:buFont typeface="Georgia"/>
              <a:buChar char="●"/>
            </a:pPr>
            <a:r>
              <a:rPr lang="en" sz="2400"/>
              <a:t>Zionism grew, as Jews sought to move to Israel, aided by David Ben Gurion’s efforts.</a:t>
            </a:r>
          </a:p>
          <a:p>
            <a:pPr marL="457200" lvl="0" indent="-381000">
              <a:spcBef>
                <a:spcPts val="0"/>
              </a:spcBef>
              <a:buClr>
                <a:schemeClr val="dk1"/>
              </a:buClr>
              <a:buSzPct val="100000"/>
              <a:buFont typeface="Georgia"/>
              <a:buChar char="●"/>
            </a:pPr>
            <a:r>
              <a:rPr lang="en" sz="2400"/>
              <a:t>Emigration was a major issue as Allied autorities prepared to help Jews back to their “homes,” yet Jews were reluctant to return….and often felt that they could not.</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Emigration continued….</a:t>
            </a:r>
          </a:p>
        </p:txBody>
      </p:sp>
      <p:sp>
        <p:nvSpPr>
          <p:cNvPr id="206" name="Shape 206"/>
          <p:cNvSpPr txBox="1">
            <a:spLocks noGrp="1"/>
          </p:cNvSpPr>
          <p:nvPr>
            <p:ph type="body" idx="1"/>
          </p:nvPr>
        </p:nvSpPr>
        <p:spPr>
          <a:xfrm>
            <a:off x="200550" y="1629525"/>
            <a:ext cx="8229600" cy="4967700"/>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Georgia"/>
              <a:buChar char="●"/>
            </a:pPr>
            <a:r>
              <a:rPr lang="en" sz="2400"/>
              <a:t>Hostility emerged between the US and Britain over emigration policies to British controlled Palestine</a:t>
            </a:r>
          </a:p>
          <a:p>
            <a:pPr lvl="0" rtl="0">
              <a:spcBef>
                <a:spcPts val="0"/>
              </a:spcBef>
              <a:buNone/>
            </a:pPr>
            <a:r>
              <a:rPr lang="en" sz="2400"/>
              <a:t>	</a:t>
            </a:r>
          </a:p>
          <a:p>
            <a:pPr marL="914400" lvl="1" indent="-342900" rtl="0">
              <a:spcBef>
                <a:spcPts val="0"/>
              </a:spcBef>
              <a:buClr>
                <a:schemeClr val="dk1"/>
              </a:buClr>
              <a:buSzPct val="100000"/>
              <a:buFont typeface="Georgia"/>
              <a:buChar char="○"/>
            </a:pPr>
            <a:r>
              <a:rPr lang="en" sz="1800"/>
              <a:t>US wanted Britain to ease restrictions; Britain resented US intereference</a:t>
            </a:r>
          </a:p>
          <a:p>
            <a:pPr marL="914400" lvl="1" indent="-342900" rtl="0">
              <a:spcBef>
                <a:spcPts val="0"/>
              </a:spcBef>
              <a:buClr>
                <a:srgbClr val="000000"/>
              </a:buClr>
              <a:buSzPct val="100000"/>
              <a:buFont typeface="Georgia"/>
              <a:buChar char="○"/>
            </a:pPr>
            <a:r>
              <a:rPr lang="en" sz="1800">
                <a:solidFill>
                  <a:srgbClr val="000000"/>
                </a:solidFill>
              </a:rPr>
              <a:t>Britain's rejection a committee report strengthened the resolve of many Jews to reach Palestine and, from 1945-1948, the </a:t>
            </a:r>
            <a:r>
              <a:rPr lang="en" sz="1800" u="sng">
                <a:solidFill>
                  <a:srgbClr val="000000"/>
                </a:solidFill>
                <a:hlinkClick r:id="rId3"/>
              </a:rPr>
              <a:t>Brihah</a:t>
            </a:r>
            <a:r>
              <a:rPr lang="en" sz="1800">
                <a:solidFill>
                  <a:srgbClr val="000000"/>
                </a:solidFill>
              </a:rPr>
              <a:t> ("escape") organization moved more than 100,000 Jews past British patrols and illegally into Palestine. </a:t>
            </a:r>
          </a:p>
          <a:p>
            <a:pPr marL="914400" lvl="1" indent="-342900">
              <a:spcBef>
                <a:spcPts val="0"/>
              </a:spcBef>
              <a:buClr>
                <a:srgbClr val="000000"/>
              </a:buClr>
              <a:buSzPct val="100000"/>
              <a:buFont typeface="Georgia"/>
              <a:buChar char="○"/>
            </a:pPr>
            <a:r>
              <a:rPr lang="en" sz="1800">
                <a:solidFill>
                  <a:srgbClr val="000000"/>
                </a:solidFill>
              </a:rPr>
              <a:t>British seaman often seized these ships and interned those aboard in Cyprus, generating sympathy for Jewish immigrants.</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47"/>
            <a:ext cx="8229600" cy="937200"/>
          </a:xfrm>
          <a:prstGeom prst="rect">
            <a:avLst/>
          </a:prstGeom>
        </p:spPr>
        <p:txBody>
          <a:bodyPr lIns="91425" tIns="91425" rIns="91425" bIns="91425" anchor="ctr" anchorCtr="0">
            <a:noAutofit/>
          </a:bodyPr>
          <a:lstStyle/>
          <a:p>
            <a:pPr>
              <a:spcBef>
                <a:spcPts val="0"/>
              </a:spcBef>
              <a:buNone/>
            </a:pPr>
            <a:r>
              <a:rPr lang="en"/>
              <a:t>Emigration: Final</a:t>
            </a:r>
          </a:p>
        </p:txBody>
      </p:sp>
      <p:sp>
        <p:nvSpPr>
          <p:cNvPr id="212" name="Shape 212"/>
          <p:cNvSpPr txBox="1">
            <a:spLocks noGrp="1"/>
          </p:cNvSpPr>
          <p:nvPr>
            <p:ph type="body" idx="1"/>
          </p:nvPr>
        </p:nvSpPr>
        <p:spPr>
          <a:xfrm>
            <a:off x="228600" y="1447800"/>
            <a:ext cx="8229600" cy="4967700"/>
          </a:xfrm>
          <a:prstGeom prst="rect">
            <a:avLst/>
          </a:prstGeom>
        </p:spPr>
        <p:txBody>
          <a:bodyPr lIns="91425" tIns="91425" rIns="91425" bIns="91425" anchor="t" anchorCtr="0">
            <a:noAutofit/>
          </a:bodyPr>
          <a:lstStyle/>
          <a:p>
            <a:pPr marL="457200" lvl="0" indent="-381000" rtl="0">
              <a:lnSpc>
                <a:spcPct val="100000"/>
              </a:lnSpc>
              <a:spcBef>
                <a:spcPts val="0"/>
              </a:spcBef>
              <a:spcAft>
                <a:spcPts val="2200"/>
              </a:spcAft>
              <a:buClr>
                <a:srgbClr val="000000"/>
              </a:buClr>
              <a:buSzPct val="100000"/>
              <a:buFont typeface="Georgia"/>
              <a:buChar char="●"/>
            </a:pPr>
            <a:r>
              <a:rPr lang="en" sz="2000" dirty="0">
                <a:solidFill>
                  <a:srgbClr val="000000"/>
                </a:solidFill>
              </a:rPr>
              <a:t>On May 14, 1948, the United States and the Soviet Union recognized the state of Israel. </a:t>
            </a:r>
          </a:p>
          <a:p>
            <a:pPr marL="457200" lvl="0" indent="-381000" rtl="0">
              <a:lnSpc>
                <a:spcPct val="100000"/>
              </a:lnSpc>
              <a:spcBef>
                <a:spcPts val="0"/>
              </a:spcBef>
              <a:spcAft>
                <a:spcPts val="2200"/>
              </a:spcAft>
              <a:buClr>
                <a:srgbClr val="000000"/>
              </a:buClr>
              <a:buSzPct val="100000"/>
              <a:buFont typeface="Georgia"/>
              <a:buChar char="●"/>
            </a:pPr>
            <a:r>
              <a:rPr lang="en" sz="2000" dirty="0">
                <a:solidFill>
                  <a:srgbClr val="000000"/>
                </a:solidFill>
              </a:rPr>
              <a:t>Congress also passed the Displaced Persons Act in 1948, authorizing 200,000 DPs to enter the United States. </a:t>
            </a:r>
          </a:p>
          <a:p>
            <a:pPr marL="457200" lvl="0" indent="-381000" rtl="0">
              <a:lnSpc>
                <a:spcPct val="100000"/>
              </a:lnSpc>
              <a:spcBef>
                <a:spcPts val="0"/>
              </a:spcBef>
              <a:spcAft>
                <a:spcPts val="2200"/>
              </a:spcAft>
              <a:buClr>
                <a:srgbClr val="000000"/>
              </a:buClr>
              <a:buSzPct val="100000"/>
              <a:buFont typeface="Georgia"/>
              <a:buChar char="●"/>
            </a:pPr>
            <a:r>
              <a:rPr lang="en" sz="2000" dirty="0">
                <a:solidFill>
                  <a:srgbClr val="000000"/>
                </a:solidFill>
              </a:rPr>
              <a:t>By 1952, over 80,000 Jewish DPs had immigrated to the United States under the terms of the DP Act and with the aid of Jewish agencies.</a:t>
            </a:r>
          </a:p>
          <a:p>
            <a:pPr marL="457200" lvl="0" indent="-381000" rtl="0">
              <a:lnSpc>
                <a:spcPct val="100000"/>
              </a:lnSpc>
              <a:spcBef>
                <a:spcPts val="0"/>
              </a:spcBef>
              <a:spcAft>
                <a:spcPts val="2200"/>
              </a:spcAft>
              <a:buClr>
                <a:srgbClr val="000000"/>
              </a:buClr>
              <a:buSzPct val="100000"/>
              <a:buFont typeface="Georgia"/>
              <a:buChar char="●"/>
            </a:pPr>
            <a:r>
              <a:rPr lang="en" sz="2000" dirty="0">
                <a:solidFill>
                  <a:srgbClr val="000000"/>
                </a:solidFill>
              </a:rPr>
              <a:t>With over 80,000 Jewish DPs in the United States, about 136,000 in Israel, and another 20,000 in other nations, including Canada and South Africa, the DP emigration crisis came to an end. Almost all of the DP camps were closed by 1952. The Jewish displaced persons began new lives in their new homelands around the world.        </a:t>
            </a:r>
            <a:r>
              <a:rPr lang="en" sz="2000" dirty="0">
                <a:solidFill>
                  <a:srgbClr val="383838"/>
                </a:solidFill>
              </a:rPr>
              <a:t>http://www.ushmm.org/wlc/en/article.php?ModuleId=10005462</a:t>
            </a:r>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One final thought….				</a:t>
            </a:r>
          </a:p>
        </p:txBody>
      </p:sp>
      <p:sp>
        <p:nvSpPr>
          <p:cNvPr id="218" name="Shape 21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a:t>What about the emotional state of the survivors? The “serious mental harm?”</a:t>
            </a:r>
          </a:p>
          <a:p>
            <a:pPr marL="457200" lvl="0" indent="-419100" rtl="0">
              <a:spcBef>
                <a:spcPts val="0"/>
              </a:spcBef>
              <a:buClr>
                <a:schemeClr val="dk1"/>
              </a:buClr>
              <a:buSzPct val="100000"/>
              <a:buFont typeface="Georgia"/>
              <a:buChar char="●"/>
            </a:pPr>
            <a:r>
              <a:rPr lang="en"/>
              <a:t>Not used to regular social norms</a:t>
            </a:r>
          </a:p>
          <a:p>
            <a:pPr marL="457200" lvl="0" indent="-419100" rtl="0">
              <a:spcBef>
                <a:spcPts val="0"/>
              </a:spcBef>
              <a:buClr>
                <a:schemeClr val="dk1"/>
              </a:buClr>
              <a:buSzPct val="100000"/>
              <a:buFont typeface="Georgia"/>
              <a:buChar char="●"/>
            </a:pPr>
            <a:r>
              <a:rPr lang="en"/>
              <a:t>Not used to personal hygiene practices (especially if they were children)</a:t>
            </a:r>
          </a:p>
          <a:p>
            <a:pPr marL="457200" lvl="0" indent="-419100" rtl="0">
              <a:spcBef>
                <a:spcPts val="0"/>
              </a:spcBef>
              <a:buClr>
                <a:schemeClr val="dk1"/>
              </a:buClr>
              <a:buSzPct val="100000"/>
              <a:buFont typeface="Georgia"/>
              <a:buChar char="●"/>
            </a:pPr>
            <a:r>
              <a:rPr lang="en"/>
              <a:t>Nightmares</a:t>
            </a:r>
          </a:p>
          <a:p>
            <a:pPr marL="457200" lvl="0" indent="-419100" rtl="0">
              <a:spcBef>
                <a:spcPts val="0"/>
              </a:spcBef>
              <a:buClr>
                <a:schemeClr val="dk1"/>
              </a:buClr>
              <a:buSzPct val="100000"/>
              <a:buFont typeface="Georgia"/>
              <a:buChar char="●"/>
            </a:pPr>
            <a:r>
              <a:rPr lang="en"/>
              <a:t>Fear</a:t>
            </a:r>
          </a:p>
          <a:p>
            <a:pPr lvl="0">
              <a:spcBef>
                <a:spcPts val="0"/>
              </a:spcBef>
              <a:buNone/>
            </a:pPr>
            <a:r>
              <a:rPr lang="en"/>
              <a:t>* Marion Blumenthal Lazan, who was ten when imprisoned, had never been to a store...never shopping...when she was liberated.</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09600" y="381000"/>
            <a:ext cx="7868399" cy="5715000"/>
          </a:xfrm>
          <a:prstGeom prst="rect">
            <a:avLst/>
          </a:prstGeom>
        </p:spPr>
        <p:txBody>
          <a:bodyPr lIns="91425" tIns="91425" rIns="91425" bIns="91425" anchor="t" anchorCtr="0">
            <a:noAutofit/>
          </a:bodyPr>
          <a:lstStyle/>
          <a:p>
            <a:pPr lvl="0" rtl="0">
              <a:spcBef>
                <a:spcPts val="800"/>
              </a:spcBef>
              <a:spcAft>
                <a:spcPts val="800"/>
              </a:spcAft>
              <a:buNone/>
            </a:pPr>
            <a:endParaRPr sz="1800" dirty="0">
              <a:solidFill>
                <a:srgbClr val="333333"/>
              </a:solidFill>
              <a:latin typeface="Verdana"/>
              <a:ea typeface="Verdana"/>
              <a:cs typeface="Verdana"/>
              <a:sym typeface="Verdana"/>
            </a:endParaRPr>
          </a:p>
          <a:p>
            <a:pPr lvl="0" rtl="0">
              <a:spcBef>
                <a:spcPts val="800"/>
              </a:spcBef>
              <a:spcAft>
                <a:spcPts val="800"/>
              </a:spcAft>
              <a:buClr>
                <a:schemeClr val="dk1"/>
              </a:buClr>
              <a:buSzPct val="61111"/>
              <a:buFont typeface="Arial"/>
              <a:buNone/>
            </a:pPr>
            <a:r>
              <a:rPr lang="en" sz="1800" dirty="0">
                <a:solidFill>
                  <a:schemeClr val="bg1"/>
                </a:solidFill>
                <a:latin typeface="Verdana"/>
                <a:ea typeface="Verdana"/>
                <a:cs typeface="Verdana"/>
                <a:sym typeface="Verdana"/>
              </a:rPr>
              <a:t>“That night, I went to the famous Hofbrauhaus in Munich, to wash the images of the ovens away with some beer. I hadn’t been </a:t>
            </a:r>
            <a:r>
              <a:rPr lang="en" sz="1800" dirty="0">
                <a:solidFill>
                  <a:srgbClr val="333333"/>
                </a:solidFill>
                <a:latin typeface="Verdana"/>
                <a:ea typeface="Verdana"/>
                <a:cs typeface="Verdana"/>
                <a:sym typeface="Verdana"/>
              </a:rPr>
              <a:t>there long when an elderly American couple sat at the table. They were from Florida, a pleasant couple. He had been a young lieutenant in the American army on the push into Munich. In fact, it had been his pleasure to liberate the Hofbrauhaus from the Germans.</a:t>
            </a:r>
          </a:p>
          <a:p>
            <a:pPr lvl="0" rtl="0">
              <a:spcBef>
                <a:spcPts val="800"/>
              </a:spcBef>
              <a:spcAft>
                <a:spcPts val="800"/>
              </a:spcAft>
              <a:buClr>
                <a:schemeClr val="dk1"/>
              </a:buClr>
              <a:buSzPct val="61111"/>
              <a:buFont typeface="Arial"/>
              <a:buNone/>
            </a:pPr>
            <a:r>
              <a:rPr lang="en" sz="1800" dirty="0">
                <a:solidFill>
                  <a:srgbClr val="333333"/>
                </a:solidFill>
                <a:latin typeface="Verdana"/>
                <a:ea typeface="Verdana"/>
                <a:cs typeface="Verdana"/>
                <a:sym typeface="Verdana"/>
              </a:rPr>
              <a:t>Of course, I asked the question. “Were you at Dachau?”</a:t>
            </a:r>
          </a:p>
          <a:p>
            <a:pPr lvl="0" rtl="0">
              <a:spcBef>
                <a:spcPts val="800"/>
              </a:spcBef>
              <a:spcAft>
                <a:spcPts val="800"/>
              </a:spcAft>
              <a:buClr>
                <a:schemeClr val="dk1"/>
              </a:buClr>
              <a:buSzPct val="61111"/>
              <a:buFont typeface="Arial"/>
              <a:buNone/>
            </a:pPr>
            <a:r>
              <a:rPr lang="en" sz="1800" dirty="0">
                <a:solidFill>
                  <a:srgbClr val="333333"/>
                </a:solidFill>
                <a:latin typeface="Verdana"/>
                <a:ea typeface="Verdana"/>
                <a:cs typeface="Verdana"/>
                <a:sym typeface="Verdana"/>
              </a:rPr>
              <a:t>He didn’t answer for several seconds, tears glistening in the corners of his eyes as his wife’s hand covered his and squeezed. Finally, he nodded, reached into a back pocket and pulled out his wallet.</a:t>
            </a:r>
          </a:p>
          <a:p>
            <a:pPr lvl="0" rtl="0">
              <a:spcBef>
                <a:spcPts val="800"/>
              </a:spcBef>
              <a:spcAft>
                <a:spcPts val="800"/>
              </a:spcAft>
              <a:buClr>
                <a:schemeClr val="dk1"/>
              </a:buClr>
              <a:buSzPct val="61111"/>
              <a:buFont typeface="Arial"/>
              <a:buNone/>
            </a:pPr>
            <a:r>
              <a:rPr lang="en" sz="1800" dirty="0">
                <a:solidFill>
                  <a:srgbClr val="333333"/>
                </a:solidFill>
                <a:latin typeface="Verdana"/>
                <a:ea typeface="Verdana"/>
                <a:cs typeface="Verdana"/>
                <a:sym typeface="Verdana"/>
              </a:rPr>
              <a:t>With a flick of his wrist, a photo, just as wrinkled, just as bent, as the one my father had carried landed on the table. It wasn’t the same scene, but one just like it.</a:t>
            </a: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100224"/>
            <a:ext cx="8229600" cy="1317000"/>
          </a:xfrm>
          <a:prstGeom prst="rect">
            <a:avLst/>
          </a:prstGeom>
        </p:spPr>
        <p:txBody>
          <a:bodyPr lIns="91425" tIns="91425" rIns="91425" bIns="91425" anchor="ctr" anchorCtr="0">
            <a:noAutofit/>
          </a:bodyPr>
          <a:lstStyle/>
          <a:p>
            <a:pPr>
              <a:spcBef>
                <a:spcPts val="0"/>
              </a:spcBef>
              <a:buNone/>
            </a:pPr>
            <a:r>
              <a:rPr lang="en" sz="3600"/>
              <a:t>Brief Chronology of Liberation...</a:t>
            </a:r>
          </a:p>
        </p:txBody>
      </p:sp>
      <p:sp>
        <p:nvSpPr>
          <p:cNvPr id="60" name="Shape 60"/>
          <p:cNvSpPr txBox="1">
            <a:spLocks noGrp="1"/>
          </p:cNvSpPr>
          <p:nvPr>
            <p:ph type="body" idx="1"/>
          </p:nvPr>
        </p:nvSpPr>
        <p:spPr>
          <a:xfrm>
            <a:off x="457200" y="955350"/>
            <a:ext cx="8229600" cy="56127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buNone/>
            </a:pPr>
            <a:endParaRPr sz="1800" dirty="0"/>
          </a:p>
          <a:p>
            <a:pPr lvl="0" rtl="0">
              <a:lnSpc>
                <a:spcPct val="115000"/>
              </a:lnSpc>
              <a:spcBef>
                <a:spcPts val="0"/>
              </a:spcBef>
              <a:buNone/>
            </a:pPr>
            <a:endParaRPr sz="1800" dirty="0"/>
          </a:p>
          <a:p>
            <a:pPr lvl="0" rtl="0">
              <a:lnSpc>
                <a:spcPct val="115000"/>
              </a:lnSpc>
              <a:spcBef>
                <a:spcPts val="0"/>
              </a:spcBef>
              <a:buNone/>
            </a:pPr>
            <a:r>
              <a:rPr lang="en" sz="1800" dirty="0">
                <a:solidFill>
                  <a:srgbClr val="000000"/>
                </a:solidFill>
              </a:rPr>
              <a:t>February 2, 1943: 			German defeat at Stalingrad</a:t>
            </a:r>
          </a:p>
          <a:p>
            <a:pPr rtl="0">
              <a:spcBef>
                <a:spcPts val="0"/>
              </a:spcBef>
              <a:buNone/>
            </a:pPr>
            <a:r>
              <a:rPr lang="en" sz="1800" dirty="0"/>
              <a:t>April 1943, October 1943:   	</a:t>
            </a:r>
            <a:r>
              <a:rPr lang="en" sz="1800" dirty="0" smtClean="0"/>
              <a:t>	Warsaw </a:t>
            </a:r>
            <a:r>
              <a:rPr lang="en" sz="1800" dirty="0"/>
              <a:t>and Sobibor uprisings, </a:t>
            </a:r>
          </a:p>
          <a:p>
            <a:pPr rtl="0">
              <a:spcBef>
                <a:spcPts val="0"/>
              </a:spcBef>
              <a:buNone/>
            </a:pPr>
            <a:r>
              <a:rPr lang="en" sz="1800" dirty="0"/>
              <a:t>November 1943: 				Operation Harvest Festival</a:t>
            </a:r>
          </a:p>
          <a:p>
            <a:pPr marL="0" indent="0" rtl="0">
              <a:spcBef>
                <a:spcPts val="0"/>
              </a:spcBef>
              <a:buNone/>
            </a:pPr>
            <a:r>
              <a:rPr lang="en" sz="1800" dirty="0">
                <a:solidFill>
                  <a:srgbClr val="000000"/>
                </a:solidFill>
              </a:rPr>
              <a:t>May 1944: 				</a:t>
            </a:r>
            <a:r>
              <a:rPr lang="en" sz="1800" dirty="0" smtClean="0">
                <a:solidFill>
                  <a:srgbClr val="000000"/>
                </a:solidFill>
              </a:rPr>
              <a:t>Germans </a:t>
            </a:r>
            <a:r>
              <a:rPr lang="en" sz="1800" dirty="0">
                <a:solidFill>
                  <a:srgbClr val="000000"/>
                </a:solidFill>
              </a:rPr>
              <a:t>deport Hungarian </a:t>
            </a:r>
          </a:p>
          <a:p>
            <a:pPr marL="0" indent="0" rtl="0">
              <a:spcBef>
                <a:spcPts val="0"/>
              </a:spcBef>
              <a:buNone/>
            </a:pPr>
            <a:r>
              <a:rPr lang="en" sz="1800" dirty="0">
                <a:solidFill>
                  <a:srgbClr val="000000"/>
                </a:solidFill>
              </a:rPr>
              <a:t>					</a:t>
            </a:r>
            <a:r>
              <a:rPr lang="en" sz="1800" dirty="0" smtClean="0">
                <a:solidFill>
                  <a:srgbClr val="000000"/>
                </a:solidFill>
              </a:rPr>
              <a:t>Jews </a:t>
            </a:r>
            <a:r>
              <a:rPr lang="en" sz="1800" dirty="0">
                <a:solidFill>
                  <a:srgbClr val="000000"/>
                </a:solidFill>
              </a:rPr>
              <a:t>after invading Hungary</a:t>
            </a:r>
          </a:p>
          <a:p>
            <a:pPr marL="0" indent="0" rtl="0">
              <a:spcBef>
                <a:spcPts val="0"/>
              </a:spcBef>
              <a:buNone/>
            </a:pPr>
            <a:r>
              <a:rPr lang="en" sz="1800" dirty="0">
                <a:solidFill>
                  <a:srgbClr val="000000"/>
                </a:solidFill>
              </a:rPr>
              <a:t>June 6, 1944:				</a:t>
            </a:r>
            <a:r>
              <a:rPr lang="en" sz="1800" dirty="0" smtClean="0">
                <a:solidFill>
                  <a:srgbClr val="000000"/>
                </a:solidFill>
              </a:rPr>
              <a:t>D-Day- </a:t>
            </a:r>
            <a:r>
              <a:rPr lang="en" sz="1800" dirty="0">
                <a:solidFill>
                  <a:srgbClr val="000000"/>
                </a:solidFill>
              </a:rPr>
              <a:t>frees France</a:t>
            </a:r>
          </a:p>
          <a:p>
            <a:pPr marL="0" indent="0" rtl="0">
              <a:spcBef>
                <a:spcPts val="0"/>
              </a:spcBef>
              <a:buNone/>
            </a:pPr>
            <a:r>
              <a:rPr lang="en" sz="1800" dirty="0"/>
              <a:t>June 18, 1944:				Auschwitz report by two 					</a:t>
            </a:r>
            <a:r>
              <a:rPr lang="en" sz="1800" dirty="0"/>
              <a:t>	</a:t>
            </a:r>
            <a:r>
              <a:rPr lang="en" sz="1800" dirty="0" smtClean="0"/>
              <a:t>Slovak </a:t>
            </a:r>
            <a:r>
              <a:rPr lang="en" sz="1800" dirty="0"/>
              <a:t>inmates who escaped</a:t>
            </a:r>
          </a:p>
          <a:p>
            <a:pPr marL="0" indent="0" rtl="0">
              <a:spcBef>
                <a:spcPts val="0"/>
              </a:spcBef>
              <a:buNone/>
            </a:pPr>
            <a:r>
              <a:rPr lang="en" sz="1800" dirty="0">
                <a:solidFill>
                  <a:srgbClr val="FF0000"/>
                </a:solidFill>
              </a:rPr>
              <a:t>July 23rd, 1944:			     	Lubin-Majdanek liberated by </a:t>
            </a:r>
            <a:r>
              <a:rPr lang="en" sz="1800" dirty="0" smtClean="0">
                <a:solidFill>
                  <a:srgbClr val="FF0000"/>
                </a:solidFill>
              </a:rPr>
              <a:t>					Soviets</a:t>
            </a:r>
            <a:endParaRPr lang="en" sz="1800" dirty="0">
              <a:solidFill>
                <a:srgbClr val="FF0000"/>
              </a:solidFill>
            </a:endParaRPr>
          </a:p>
          <a:p>
            <a:pPr marL="0" indent="0" rtl="0">
              <a:spcBef>
                <a:spcPts val="0"/>
              </a:spcBef>
              <a:buNone/>
            </a:pPr>
            <a:r>
              <a:rPr lang="en" sz="1800" dirty="0"/>
              <a:t>October 1944:				Prisoner revolt at Auschwitz-</a:t>
            </a:r>
          </a:p>
          <a:p>
            <a:pPr marL="0" indent="0" rtl="0">
              <a:spcBef>
                <a:spcPts val="0"/>
              </a:spcBef>
              <a:buNone/>
            </a:pPr>
            <a:r>
              <a:rPr lang="en" sz="1800" dirty="0"/>
              <a:t>					</a:t>
            </a:r>
            <a:r>
              <a:rPr lang="en" sz="1800" dirty="0" smtClean="0"/>
              <a:t>Birkenhau</a:t>
            </a:r>
            <a:endParaRPr lang="en" sz="1800" dirty="0"/>
          </a:p>
          <a:p>
            <a:pPr marL="0" indent="0" rtl="0">
              <a:spcBef>
                <a:spcPts val="0"/>
              </a:spcBef>
              <a:buNone/>
            </a:pPr>
            <a:r>
              <a:rPr lang="en" sz="1800" dirty="0"/>
              <a:t>January 27, 1945				Auschwitz liberated by Soviets</a:t>
            </a:r>
          </a:p>
          <a:p>
            <a:pPr marL="0" indent="0" rtl="0">
              <a:spcBef>
                <a:spcPts val="0"/>
              </a:spcBef>
              <a:buNone/>
            </a:pPr>
            <a:r>
              <a:rPr lang="en" sz="1800" dirty="0"/>
              <a:t>February 1945:				Gross-Rosen liberated by Soviets</a:t>
            </a:r>
          </a:p>
          <a:p>
            <a:pPr marL="0" lvl="0" indent="0" rtl="0">
              <a:spcBef>
                <a:spcPts val="0"/>
              </a:spcBef>
              <a:buNone/>
            </a:pPr>
            <a:endParaRPr sz="1800" dirty="0"/>
          </a:p>
          <a:p>
            <a:pPr marL="0" lvl="0" indent="0" rtl="0">
              <a:spcBef>
                <a:spcPts val="0"/>
              </a:spcBef>
              <a:buNone/>
            </a:pPr>
            <a:endParaRPr sz="1800" dirty="0"/>
          </a:p>
          <a:p>
            <a:pPr marL="0" lvl="0" indent="0" rtl="0">
              <a:spcBef>
                <a:spcPts val="0"/>
              </a:spcBef>
              <a:buNone/>
            </a:pPr>
            <a:endParaRPr sz="1800" dirty="0"/>
          </a:p>
          <a:p>
            <a:pPr marL="0" lvl="0" indent="0" rtl="0">
              <a:spcBef>
                <a:spcPts val="0"/>
              </a:spcBef>
              <a:buNone/>
            </a:pPr>
            <a:endParaRPr sz="2400" dirty="0"/>
          </a:p>
          <a:p>
            <a:pPr marL="0" lvl="0" indent="0" rtl="0">
              <a:spcBef>
                <a:spcPts val="0"/>
              </a:spcBef>
              <a:buNone/>
            </a:pPr>
            <a:endParaRPr sz="2400" dirty="0"/>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457200" y="304800"/>
            <a:ext cx="8229600" cy="4967700"/>
          </a:xfrm>
          <a:prstGeom prst="rect">
            <a:avLst/>
          </a:prstGeom>
        </p:spPr>
        <p:txBody>
          <a:bodyPr lIns="91425" tIns="91425" rIns="91425" bIns="91425" anchor="t" anchorCtr="0">
            <a:noAutofit/>
          </a:bodyPr>
          <a:lstStyle/>
          <a:p>
            <a:pPr lvl="0" rtl="0">
              <a:spcBef>
                <a:spcPts val="800"/>
              </a:spcBef>
              <a:spcAft>
                <a:spcPts val="800"/>
              </a:spcAft>
              <a:buClr>
                <a:schemeClr val="dk1"/>
              </a:buClr>
              <a:buSzPct val="61111"/>
              <a:buFont typeface="Arial"/>
              <a:buNone/>
            </a:pPr>
            <a:r>
              <a:rPr lang="en" sz="1800" dirty="0">
                <a:solidFill>
                  <a:schemeClr val="bg1"/>
                </a:solidFill>
                <a:latin typeface="Verdana"/>
                <a:ea typeface="Verdana"/>
                <a:cs typeface="Verdana"/>
                <a:sym typeface="Verdana"/>
              </a:rPr>
              <a:t>Here was my chance, the opportunity to ask the question I had never been able to ask my father. I pulled the photo from my own wallet and lay it next to his. “Why? Why have you carried it so long? To remind you of the horror of Dachau, of what had been done here?”</a:t>
            </a:r>
          </a:p>
          <a:p>
            <a:pPr lvl="0" rtl="0">
              <a:spcBef>
                <a:spcPts val="800"/>
              </a:spcBef>
              <a:spcAft>
                <a:spcPts val="800"/>
              </a:spcAft>
              <a:buClr>
                <a:schemeClr val="dk1"/>
              </a:buClr>
              <a:buSzPct val="61111"/>
              <a:buFont typeface="Arial"/>
              <a:buNone/>
            </a:pPr>
            <a:r>
              <a:rPr lang="en" sz="1800" dirty="0">
                <a:solidFill>
                  <a:srgbClr val="333333"/>
                </a:solidFill>
                <a:latin typeface="Verdana"/>
                <a:ea typeface="Verdana"/>
                <a:cs typeface="Verdana"/>
                <a:sym typeface="Verdana"/>
              </a:rPr>
              <a:t>His face carried the faintest of smiles as he shook his head. “No, son, to remind us of the horrors that we are capable of, to remind us not to go down that road again.”</a:t>
            </a:r>
          </a:p>
          <a:p>
            <a:pPr lvl="0" rtl="0">
              <a:spcBef>
                <a:spcPts val="800"/>
              </a:spcBef>
              <a:spcAft>
                <a:spcPts val="800"/>
              </a:spcAft>
              <a:buClr>
                <a:schemeClr val="dk1"/>
              </a:buClr>
              <a:buSzPct val="61111"/>
              <a:buFont typeface="Arial"/>
              <a:buNone/>
            </a:pPr>
            <a:r>
              <a:rPr lang="en" sz="1800" dirty="0">
                <a:solidFill>
                  <a:srgbClr val="333333"/>
                </a:solidFill>
                <a:latin typeface="Verdana"/>
                <a:ea typeface="Verdana"/>
                <a:cs typeface="Verdana"/>
                <a:sym typeface="Verdana"/>
              </a:rPr>
              <a:t>The difference was subtle, but in that moment, I learned two lessons invaluable to a writer, subtle differences are important, and when you want to know the truth, go to the source.</a:t>
            </a:r>
          </a:p>
          <a:p>
            <a:pPr lvl="0" rtl="0">
              <a:spcBef>
                <a:spcPts val="800"/>
              </a:spcBef>
              <a:spcAft>
                <a:spcPts val="800"/>
              </a:spcAft>
              <a:buClr>
                <a:schemeClr val="dk1"/>
              </a:buClr>
              <a:buSzPct val="61111"/>
              <a:buFont typeface="Arial"/>
              <a:buNone/>
            </a:pPr>
            <a:r>
              <a:rPr lang="en" sz="1800" dirty="0">
                <a:solidFill>
                  <a:srgbClr val="333333"/>
                </a:solidFill>
                <a:latin typeface="Verdana"/>
                <a:ea typeface="Verdana"/>
                <a:cs typeface="Verdana"/>
                <a:sym typeface="Verdana"/>
              </a:rPr>
              <a:t>As I sit here now and look at that same photograph, I realize that it was my father’s legacy to me, of Dachau.</a:t>
            </a:r>
          </a:p>
          <a:p>
            <a:pPr lvl="0" rtl="0">
              <a:spcBef>
                <a:spcPts val="800"/>
              </a:spcBef>
              <a:spcAft>
                <a:spcPts val="800"/>
              </a:spcAft>
              <a:buNone/>
            </a:pPr>
            <a:r>
              <a:rPr lang="en" sz="1800" dirty="0">
                <a:solidFill>
                  <a:srgbClr val="333333"/>
                </a:solidFill>
                <a:latin typeface="Verdana"/>
                <a:ea typeface="Verdana"/>
                <a:cs typeface="Verdana"/>
                <a:sym typeface="Verdana"/>
              </a:rPr>
              <a:t>Now, nearly 70 years after that day in 1945, Dachau is still with us, and I hope the legacy left by our fathers always will be.”</a:t>
            </a:r>
          </a:p>
          <a:p>
            <a:pPr lvl="0" rtl="0">
              <a:spcBef>
                <a:spcPts val="800"/>
              </a:spcBef>
              <a:spcAft>
                <a:spcPts val="800"/>
              </a:spcAft>
              <a:buNone/>
            </a:pPr>
            <a:r>
              <a:rPr lang="en" sz="1200" dirty="0">
                <a:solidFill>
                  <a:srgbClr val="333333"/>
                </a:solidFill>
                <a:latin typeface="Verdana"/>
                <a:ea typeface="Verdana"/>
                <a:cs typeface="Verdana"/>
                <a:sym typeface="Verdana"/>
              </a:rPr>
              <a:t>Tony Hayes, reflecting on his father….</a:t>
            </a:r>
          </a:p>
          <a:p>
            <a:pPr lvl="0" rtl="0">
              <a:spcBef>
                <a:spcPts val="800"/>
              </a:spcBef>
              <a:spcAft>
                <a:spcPts val="800"/>
              </a:spcAft>
              <a:buNone/>
            </a:pPr>
            <a:r>
              <a:rPr lang="en" sz="1100" u="sng" dirty="0">
                <a:solidFill>
                  <a:schemeClr val="hlink"/>
                </a:solidFill>
                <a:latin typeface="Verdana"/>
                <a:ea typeface="Verdana"/>
                <a:cs typeface="Verdana"/>
                <a:sym typeface="Verdana"/>
                <a:hlinkClick r:id="rId3"/>
              </a:rPr>
              <a:t>http://teachinghistorymatters.com/2015/04/29/dachau-seventy-years-on/</a:t>
            </a:r>
          </a:p>
          <a:p>
            <a:pPr lvl="0" rtl="0">
              <a:spcBef>
                <a:spcPts val="800"/>
              </a:spcBef>
              <a:spcAft>
                <a:spcPts val="800"/>
              </a:spcAft>
              <a:buClr>
                <a:schemeClr val="dk1"/>
              </a:buClr>
              <a:buFont typeface="Arial"/>
              <a:buNone/>
            </a:pPr>
            <a:endParaRPr sz="1800" dirty="0">
              <a:solidFill>
                <a:srgbClr val="333333"/>
              </a:solidFill>
              <a:latin typeface="Verdana"/>
              <a:ea typeface="Verdana"/>
              <a:cs typeface="Verdana"/>
              <a:sym typeface="Verdana"/>
            </a:endParaRPr>
          </a:p>
          <a:p>
            <a:pPr lvl="0" rtl="0">
              <a:spcBef>
                <a:spcPts val="0"/>
              </a:spcBef>
              <a:buClr>
                <a:schemeClr val="dk1"/>
              </a:buClr>
              <a:buFont typeface="Arial"/>
              <a:buNone/>
            </a:pPr>
            <a:endParaRPr dirty="0"/>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Eisenhower’s famous quotation:</a:t>
            </a:r>
          </a:p>
        </p:txBody>
      </p:sp>
      <p:sp>
        <p:nvSpPr>
          <p:cNvPr id="234" name="Shape 23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b="1">
                <a:solidFill>
                  <a:srgbClr val="383838"/>
                </a:solidFill>
              </a:rPr>
              <a:t>The things I saw beggar description... The visual evidence and the verbal testimony of starvation, cruelty and bestiality were...overpowering... I made the visit deliberately in order to be in a position to give first-hand evidence of these things if ever, in the future, there develops a tendency to charge these allegations merely to ‘propaganda.’</a:t>
            </a:r>
          </a:p>
          <a:p>
            <a:pPr rtl="0">
              <a:spcBef>
                <a:spcPts val="0"/>
              </a:spcBef>
              <a:buNone/>
            </a:pPr>
            <a:r>
              <a:rPr lang="en" sz="2400" i="1">
                <a:solidFill>
                  <a:srgbClr val="383838"/>
                </a:solidFill>
              </a:rPr>
              <a:t>Source: General Dwight D. Eisenhower’s letter to General George C. Marshall dated April 15, 1945</a:t>
            </a:r>
          </a:p>
          <a:p>
            <a:pPr rtl="0">
              <a:spcBef>
                <a:spcPts val="0"/>
              </a:spcBef>
              <a:buNone/>
            </a:pPr>
            <a:endParaRPr sz="2400">
              <a:solidFill>
                <a:srgbClr val="383838"/>
              </a:solidFill>
            </a:endParaRPr>
          </a:p>
          <a:p>
            <a:pPr>
              <a:spcBef>
                <a:spcPts val="0"/>
              </a:spcBef>
              <a:buNone/>
            </a:pPr>
            <a:r>
              <a:rPr lang="en" sz="2400">
                <a:solidFill>
                  <a:srgbClr val="383838"/>
                </a:solidFill>
              </a:rPr>
              <a:t>http://www.ushmm.org/research/research-in-collections/search-the-collections/bibliography/liberators</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rtl="0">
              <a:spcBef>
                <a:spcPts val="0"/>
              </a:spcBef>
              <a:buNone/>
            </a:pPr>
            <a:r>
              <a:rPr lang="en"/>
              <a:t>Reflection:</a:t>
            </a:r>
          </a:p>
          <a:p>
            <a:pPr>
              <a:spcBef>
                <a:spcPts val="0"/>
              </a:spcBef>
              <a:buNone/>
            </a:pPr>
            <a:endParaRPr/>
          </a:p>
        </p:txBody>
      </p:sp>
      <p:sp>
        <p:nvSpPr>
          <p:cNvPr id="240" name="Shape 24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i="1">
                <a:solidFill>
                  <a:srgbClr val="741B47"/>
                </a:solidFill>
              </a:rPr>
              <a:t>Using what we have dicussed today, describe why liberation was both a blessing and a burden.</a:t>
            </a:r>
          </a:p>
          <a:p>
            <a:pPr rtl="0">
              <a:spcBef>
                <a:spcPts val="0"/>
              </a:spcBef>
              <a:buNone/>
            </a:pPr>
            <a:r>
              <a:rPr lang="en" i="1"/>
              <a:t>Can you connect this to the “legacy”  Tony Hayes referrerd to with both the picture of Dachau that he found in his father’s wallet and the conversation he had with another liberator with a similar picture? </a:t>
            </a:r>
          </a:p>
          <a:p>
            <a:pPr rtl="0">
              <a:spcBef>
                <a:spcPts val="0"/>
              </a:spcBef>
              <a:buNone/>
            </a:pPr>
            <a:endParaRPr i="1"/>
          </a:p>
          <a:p>
            <a:pPr>
              <a:spcBef>
                <a:spcPts val="0"/>
              </a:spcBef>
              <a:buNone/>
            </a:pPr>
            <a:endParaRPr i="1"/>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endParaRPr/>
          </a:p>
        </p:txBody>
      </p:sp>
      <p:sp>
        <p:nvSpPr>
          <p:cNvPr id="246" name="Shape 24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None/>
            </a:pPr>
            <a:endParaRPr sz="1100">
              <a:solidFill>
                <a:srgbClr val="383838"/>
              </a:solidFill>
            </a:endParaRPr>
          </a:p>
          <a:p>
            <a:pPr lvl="0" rtl="0">
              <a:lnSpc>
                <a:spcPct val="163636"/>
              </a:lnSpc>
              <a:spcBef>
                <a:spcPts val="0"/>
              </a:spcBef>
              <a:spcAft>
                <a:spcPts val="2200"/>
              </a:spcAft>
              <a:buClr>
                <a:schemeClr val="dk1"/>
              </a:buClr>
              <a:buSzPct val="100000"/>
              <a:buFont typeface="Arial"/>
              <a:buNone/>
            </a:pPr>
            <a:r>
              <a:rPr lang="en" sz="1100">
                <a:solidFill>
                  <a:srgbClr val="383838"/>
                </a:solidFill>
              </a:rPr>
              <a:t>General Dwight D. Eisenhower (third from left) views the charred remains of inmates of the Ohrdruf camp. Ohrdruf, Germany, April 12, 1945.   </a:t>
            </a:r>
            <a:r>
              <a:rPr lang="en" sz="1100" i="1">
                <a:solidFill>
                  <a:srgbClr val="383838"/>
                </a:solidFill>
              </a:rPr>
              <a:t>— US Holocaust Memorial Museum</a:t>
            </a:r>
          </a:p>
        </p:txBody>
      </p:sp>
      <p:pic>
        <p:nvPicPr>
          <p:cNvPr id="247" name="Shape 247"/>
          <p:cNvPicPr preferRelativeResize="0"/>
          <p:nvPr/>
        </p:nvPicPr>
        <p:blipFill>
          <a:blip r:embed="rId3">
            <a:alphaModFix/>
          </a:blip>
          <a:stretch>
            <a:fillRect/>
          </a:stretch>
        </p:blipFill>
        <p:spPr>
          <a:xfrm>
            <a:off x="1828800" y="990600"/>
            <a:ext cx="5546274" cy="45792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endParaRPr/>
          </a:p>
        </p:txBody>
      </p:sp>
      <p:sp>
        <p:nvSpPr>
          <p:cNvPr id="66" name="Shape 6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dirty="0"/>
              <a:t>April  4 1945:				</a:t>
            </a:r>
            <a:r>
              <a:rPr lang="en" sz="1800" dirty="0" smtClean="0"/>
              <a:t>Liberation </a:t>
            </a:r>
            <a:r>
              <a:rPr lang="en" sz="1800" dirty="0"/>
              <a:t>of Ohrdruf, </a:t>
            </a:r>
            <a:r>
              <a:rPr lang="en" sz="1800" dirty="0" smtClean="0"/>
              <a:t>						subcamp </a:t>
            </a:r>
            <a:r>
              <a:rPr lang="en" sz="1800" dirty="0"/>
              <a:t>of Buchenwald</a:t>
            </a:r>
          </a:p>
          <a:p>
            <a:pPr lvl="0" rtl="0">
              <a:spcBef>
                <a:spcPts val="0"/>
              </a:spcBef>
              <a:buClr>
                <a:schemeClr val="dk1"/>
              </a:buClr>
              <a:buSzPct val="61111"/>
              <a:buFont typeface="Arial"/>
              <a:buNone/>
            </a:pPr>
            <a:r>
              <a:rPr lang="en" sz="1800" dirty="0"/>
              <a:t>						</a:t>
            </a:r>
            <a:r>
              <a:rPr lang="en" sz="1800" dirty="0" smtClean="0"/>
              <a:t>-</a:t>
            </a:r>
            <a:r>
              <a:rPr lang="en" sz="1800" dirty="0"/>
              <a:t>US troops </a:t>
            </a:r>
            <a:r>
              <a:rPr lang="en" sz="1800" dirty="0" smtClean="0"/>
              <a:t>liberated-						leading </a:t>
            </a:r>
            <a:r>
              <a:rPr lang="en" sz="1800" dirty="0"/>
              <a:t>to </a:t>
            </a:r>
            <a:r>
              <a:rPr lang="en" sz="1800" dirty="0" smtClean="0"/>
              <a:t>all of</a:t>
            </a:r>
          </a:p>
          <a:p>
            <a:pPr lvl="0" rtl="0">
              <a:spcBef>
                <a:spcPts val="0"/>
              </a:spcBef>
              <a:buClr>
                <a:schemeClr val="dk1"/>
              </a:buClr>
              <a:buSzPct val="61111"/>
              <a:buFont typeface="Arial"/>
              <a:buNone/>
            </a:pPr>
            <a:r>
              <a:rPr lang="en" sz="1800" dirty="0" smtClean="0"/>
              <a:t>	</a:t>
            </a:r>
            <a:r>
              <a:rPr lang="en" sz="1800" dirty="0" smtClean="0"/>
              <a:t>					</a:t>
            </a:r>
            <a:r>
              <a:rPr lang="en" sz="1800" dirty="0" smtClean="0"/>
              <a:t>Buchenwald </a:t>
            </a:r>
            <a:r>
              <a:rPr lang="en" sz="1800" dirty="0"/>
              <a:t>being </a:t>
            </a:r>
            <a:r>
              <a:rPr lang="en" sz="1800" dirty="0" smtClean="0"/>
              <a:t>						liberated </a:t>
            </a:r>
            <a:r>
              <a:rPr lang="en" sz="1800" dirty="0"/>
              <a:t>days later.</a:t>
            </a:r>
          </a:p>
          <a:p>
            <a:pPr lvl="0" rtl="0">
              <a:spcBef>
                <a:spcPts val="0"/>
              </a:spcBef>
              <a:buClr>
                <a:schemeClr val="dk1"/>
              </a:buClr>
              <a:buSzPct val="61111"/>
              <a:buFont typeface="Arial"/>
              <a:buNone/>
            </a:pPr>
            <a:r>
              <a:rPr lang="en" sz="1800" dirty="0"/>
              <a:t>April 12, 1945: 				Westerbork camp liberated by </a:t>
            </a:r>
            <a:r>
              <a:rPr lang="en" sz="1800" dirty="0" smtClean="0"/>
              <a:t>					Canadian </a:t>
            </a:r>
            <a:r>
              <a:rPr lang="en" sz="1800" dirty="0"/>
              <a:t>forces</a:t>
            </a:r>
          </a:p>
          <a:p>
            <a:pPr lvl="0" rtl="0">
              <a:spcBef>
                <a:spcPts val="0"/>
              </a:spcBef>
              <a:buNone/>
            </a:pPr>
            <a:r>
              <a:rPr lang="en" sz="1800" dirty="0"/>
              <a:t>April 15, 1945:				Bergen-Belsen liberated by British</a:t>
            </a:r>
          </a:p>
          <a:p>
            <a:pPr lvl="0" rtl="0">
              <a:spcBef>
                <a:spcPts val="0"/>
              </a:spcBef>
              <a:buNone/>
            </a:pPr>
            <a:r>
              <a:rPr lang="en" sz="1800" dirty="0"/>
              <a:t>April 29, 1945				Dachau liberated by US troops</a:t>
            </a:r>
          </a:p>
          <a:p>
            <a:pPr lvl="0" rtl="0">
              <a:spcBef>
                <a:spcPts val="0"/>
              </a:spcBef>
              <a:buNone/>
            </a:pPr>
            <a:r>
              <a:rPr lang="en" sz="1800" dirty="0"/>
              <a:t>May 5, 1945:				</a:t>
            </a:r>
            <a:r>
              <a:rPr lang="en" sz="1800" dirty="0" smtClean="0"/>
              <a:t>Liberation </a:t>
            </a:r>
            <a:r>
              <a:rPr lang="en" sz="1800" dirty="0"/>
              <a:t>of Mauthausen by US </a:t>
            </a:r>
            <a:r>
              <a:rPr lang="en" sz="1800" dirty="0" smtClean="0"/>
              <a:t>					Troops</a:t>
            </a:r>
            <a:endParaRPr lang="en" sz="1800" dirty="0"/>
          </a:p>
          <a:p>
            <a:pPr lvl="0" rtl="0">
              <a:spcBef>
                <a:spcPts val="0"/>
              </a:spcBef>
              <a:buNone/>
            </a:pPr>
            <a:r>
              <a:rPr lang="en" sz="1800" dirty="0"/>
              <a:t>May 7, 1945:				</a:t>
            </a:r>
            <a:r>
              <a:rPr lang="en" sz="1800" dirty="0" smtClean="0"/>
              <a:t>Germany </a:t>
            </a:r>
            <a:r>
              <a:rPr lang="en" sz="1800" dirty="0"/>
              <a:t>surrenders</a:t>
            </a:r>
          </a:p>
          <a:p>
            <a:pPr lvl="0" rtl="0">
              <a:spcBef>
                <a:spcPts val="0"/>
              </a:spcBef>
              <a:buNone/>
            </a:pPr>
            <a:endParaRPr sz="1800" dirty="0"/>
          </a:p>
          <a:p>
            <a:pPr lvl="0" rtl="0">
              <a:spcBef>
                <a:spcPts val="0"/>
              </a:spcBef>
              <a:buNone/>
            </a:pPr>
            <a:r>
              <a:rPr lang="en" sz="1800" dirty="0"/>
              <a:t>These dates and more are included in a comprehensive, detailed timeline with resources in the United States Holocaust Memorial Museum’s website:</a:t>
            </a:r>
          </a:p>
          <a:p>
            <a:pPr lvl="0" rtl="0">
              <a:spcBef>
                <a:spcPts val="0"/>
              </a:spcBef>
              <a:buNone/>
            </a:pPr>
            <a:r>
              <a:rPr lang="en" sz="1800" u="sng" dirty="0">
                <a:solidFill>
                  <a:schemeClr val="hlink"/>
                </a:solidFill>
                <a:hlinkClick r:id="rId3"/>
              </a:rPr>
              <a:t>http://www.ushmm.org/learn/timeline-of-events/1942-1945</a:t>
            </a:r>
          </a:p>
          <a:p>
            <a:pPr lvl="0">
              <a:spcBef>
                <a:spcPts val="0"/>
              </a:spcBef>
              <a:buClr>
                <a:schemeClr val="dk1"/>
              </a:buClr>
              <a:buFont typeface="Arial"/>
              <a:buNone/>
            </a:pPr>
            <a:endParaRPr sz="1800"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sz="3600"/>
              <a:t>Artifact from liberator: Reflection</a:t>
            </a:r>
          </a:p>
        </p:txBody>
      </p:sp>
      <p:sp>
        <p:nvSpPr>
          <p:cNvPr id="72" name="Shape 72"/>
          <p:cNvSpPr txBox="1">
            <a:spLocks noGrp="1"/>
          </p:cNvSpPr>
          <p:nvPr>
            <p:ph type="body" idx="1"/>
          </p:nvPr>
        </p:nvSpPr>
        <p:spPr>
          <a:xfrm>
            <a:off x="457200" y="1417650"/>
            <a:ext cx="8229600" cy="5150399"/>
          </a:xfrm>
          <a:prstGeom prst="rect">
            <a:avLst/>
          </a:prstGeom>
        </p:spPr>
        <p:txBody>
          <a:bodyPr lIns="91425" tIns="91425" rIns="91425" bIns="91425" anchor="t" anchorCtr="0">
            <a:noAutofit/>
          </a:bodyPr>
          <a:lstStyle/>
          <a:p>
            <a:pPr marL="4572000" indent="457200" rtl="0">
              <a:spcBef>
                <a:spcPts val="0"/>
              </a:spcBef>
              <a:buNone/>
            </a:pPr>
            <a:endParaRPr sz="1100">
              <a:solidFill>
                <a:srgbClr val="383838"/>
              </a:solidFill>
            </a:endParaRPr>
          </a:p>
          <a:p>
            <a:pPr marL="4572000" indent="457200" rtl="0">
              <a:spcBef>
                <a:spcPts val="0"/>
              </a:spcBef>
              <a:buNone/>
            </a:pPr>
            <a:endParaRPr sz="1100">
              <a:solidFill>
                <a:srgbClr val="383838"/>
              </a:solidFill>
            </a:endParaRPr>
          </a:p>
          <a:p>
            <a:pPr marL="4572000" indent="457200" rtl="0">
              <a:spcBef>
                <a:spcPts val="0"/>
              </a:spcBef>
              <a:buNone/>
            </a:pPr>
            <a:endParaRPr sz="1100">
              <a:solidFill>
                <a:srgbClr val="383838"/>
              </a:solidFill>
            </a:endParaRPr>
          </a:p>
          <a:p>
            <a:pPr marL="4572000" indent="457200" rtl="0">
              <a:spcBef>
                <a:spcPts val="0"/>
              </a:spcBef>
              <a:buNone/>
            </a:pPr>
            <a:endParaRPr sz="1100">
              <a:solidFill>
                <a:srgbClr val="383838"/>
              </a:solidFill>
            </a:endParaRPr>
          </a:p>
          <a:p>
            <a:pPr marL="4572000" indent="457200" rtl="0">
              <a:spcBef>
                <a:spcPts val="0"/>
              </a:spcBef>
              <a:buNone/>
            </a:pPr>
            <a:endParaRPr sz="1100">
              <a:solidFill>
                <a:srgbClr val="383838"/>
              </a:solidFill>
            </a:endParaRPr>
          </a:p>
          <a:p>
            <a:pPr marL="4572000" indent="457200" rtl="0">
              <a:spcBef>
                <a:spcPts val="0"/>
              </a:spcBef>
              <a:buNone/>
            </a:pPr>
            <a:endParaRPr sz="1100">
              <a:solidFill>
                <a:srgbClr val="383838"/>
              </a:solidFill>
            </a:endParaRPr>
          </a:p>
          <a:p>
            <a:pPr marL="4572000" indent="457200" rtl="0">
              <a:spcBef>
                <a:spcPts val="0"/>
              </a:spcBef>
              <a:buNone/>
            </a:pPr>
            <a:endParaRPr sz="1100">
              <a:solidFill>
                <a:srgbClr val="383838"/>
              </a:solidFill>
            </a:endParaRPr>
          </a:p>
          <a:p>
            <a:pPr marL="4572000" indent="457200" rtl="0">
              <a:spcBef>
                <a:spcPts val="0"/>
              </a:spcBef>
              <a:buNone/>
            </a:pPr>
            <a:endParaRPr sz="1100">
              <a:solidFill>
                <a:srgbClr val="383838"/>
              </a:solidFill>
            </a:endParaRPr>
          </a:p>
          <a:p>
            <a:pPr marL="4114800" indent="0" rtl="0">
              <a:spcBef>
                <a:spcPts val="0"/>
              </a:spcBef>
              <a:buNone/>
            </a:pPr>
            <a:r>
              <a:rPr lang="en" sz="2400">
                <a:solidFill>
                  <a:srgbClr val="383838"/>
                </a:solidFill>
              </a:rPr>
              <a:t>US forces liberated the Buchenwald concentration camp on April 11, 1945. Corporal Frank Kennelly of Philadelphia, a member of the 1260th Combat Engineers, drew this piece to commemorate what he saw at Buchenwald.</a:t>
            </a:r>
          </a:p>
        </p:txBody>
      </p:sp>
      <p:pic>
        <p:nvPicPr>
          <p:cNvPr id="73" name="Shape 73"/>
          <p:cNvPicPr preferRelativeResize="0"/>
          <p:nvPr/>
        </p:nvPicPr>
        <p:blipFill>
          <a:blip r:embed="rId3">
            <a:alphaModFix/>
          </a:blip>
          <a:stretch>
            <a:fillRect/>
          </a:stretch>
        </p:blipFill>
        <p:spPr>
          <a:xfrm>
            <a:off x="386400" y="1672975"/>
            <a:ext cx="4061149" cy="49643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52"/>
            <a:ext cx="8229600" cy="723299"/>
          </a:xfrm>
          <a:prstGeom prst="rect">
            <a:avLst/>
          </a:prstGeom>
        </p:spPr>
        <p:txBody>
          <a:bodyPr lIns="91425" tIns="91425" rIns="91425" bIns="91425" anchor="ctr" anchorCtr="0">
            <a:noAutofit/>
          </a:bodyPr>
          <a:lstStyle/>
          <a:p>
            <a:pPr>
              <a:spcBef>
                <a:spcPts val="0"/>
              </a:spcBef>
              <a:buNone/>
            </a:pPr>
            <a:r>
              <a:rPr lang="en"/>
              <a:t>Activity</a:t>
            </a:r>
          </a:p>
        </p:txBody>
      </p:sp>
      <p:sp>
        <p:nvSpPr>
          <p:cNvPr id="79" name="Shape 79"/>
          <p:cNvSpPr txBox="1">
            <a:spLocks noGrp="1"/>
          </p:cNvSpPr>
          <p:nvPr>
            <p:ph type="body" idx="1"/>
          </p:nvPr>
        </p:nvSpPr>
        <p:spPr>
          <a:xfrm>
            <a:off x="457200" y="1066800"/>
            <a:ext cx="8229600" cy="5489400"/>
          </a:xfrm>
          <a:prstGeom prst="rect">
            <a:avLst/>
          </a:prstGeom>
        </p:spPr>
        <p:txBody>
          <a:bodyPr lIns="91425" tIns="91425" rIns="91425" bIns="91425" anchor="t" anchorCtr="0">
            <a:noAutofit/>
          </a:bodyPr>
          <a:lstStyle/>
          <a:p>
            <a:pPr rtl="0">
              <a:spcBef>
                <a:spcPts val="0"/>
              </a:spcBef>
              <a:buNone/>
            </a:pPr>
            <a:endParaRPr sz="2400" dirty="0"/>
          </a:p>
          <a:p>
            <a:pPr rtl="0">
              <a:spcBef>
                <a:spcPts val="0"/>
              </a:spcBef>
              <a:buNone/>
            </a:pPr>
            <a:r>
              <a:rPr lang="en" sz="2400" i="1" dirty="0"/>
              <a:t>Overarching questions:</a:t>
            </a:r>
          </a:p>
          <a:p>
            <a:pPr marL="457200" lvl="0" indent="-381000" rtl="0">
              <a:spcBef>
                <a:spcPts val="0"/>
              </a:spcBef>
              <a:buClr>
                <a:schemeClr val="dk1"/>
              </a:buClr>
              <a:buSzPct val="100000"/>
              <a:buFont typeface="Georgia"/>
              <a:buAutoNum type="arabicPeriod"/>
            </a:pPr>
            <a:r>
              <a:rPr lang="en" sz="2400" dirty="0"/>
              <a:t>What problems came about with liberation?</a:t>
            </a:r>
          </a:p>
          <a:p>
            <a:pPr rtl="0">
              <a:spcBef>
                <a:spcPts val="0"/>
              </a:spcBef>
              <a:buNone/>
            </a:pPr>
            <a:endParaRPr sz="2400" dirty="0"/>
          </a:p>
          <a:p>
            <a:pPr rtl="0">
              <a:spcBef>
                <a:spcPts val="0"/>
              </a:spcBef>
              <a:buNone/>
            </a:pPr>
            <a:r>
              <a:rPr lang="en" sz="2400" dirty="0"/>
              <a:t>2. What was different, and what was the same, about the testimonies from the liberators and the inmates? (compare and contrast). Analyze any differences taking into account point of view.</a:t>
            </a:r>
          </a:p>
          <a:p>
            <a:pPr rtl="0">
              <a:spcBef>
                <a:spcPts val="0"/>
              </a:spcBef>
              <a:buNone/>
            </a:pPr>
            <a:endParaRPr sz="2400" dirty="0"/>
          </a:p>
          <a:p>
            <a:pPr rtl="0">
              <a:spcBef>
                <a:spcPts val="0"/>
              </a:spcBef>
              <a:buNone/>
            </a:pPr>
            <a:r>
              <a:rPr lang="en" sz="2400" dirty="0"/>
              <a:t>3. Context: What broader issues of concern existed in Europe, the United States, and the rest of the world around 1945?</a:t>
            </a:r>
          </a:p>
          <a:p>
            <a:pPr rtl="0">
              <a:spcBef>
                <a:spcPts val="0"/>
              </a:spcBef>
              <a:buNone/>
            </a:pPr>
            <a:endParaRPr sz="2400" dirty="0"/>
          </a:p>
          <a:p>
            <a:pPr lvl="0" rtl="0">
              <a:spcBef>
                <a:spcPts val="0"/>
              </a:spcBef>
              <a:buNone/>
            </a:pPr>
            <a:endParaRPr sz="2400" dirty="0"/>
          </a:p>
          <a:p>
            <a:pPr lvl="0" rtl="0">
              <a:spcBef>
                <a:spcPts val="0"/>
              </a:spcBef>
              <a:buNone/>
            </a:pPr>
            <a:endParaRPr sz="2400" dirty="0"/>
          </a:p>
          <a:p>
            <a:pPr lvl="0" rtl="0">
              <a:spcBef>
                <a:spcPts val="0"/>
              </a:spcBef>
              <a:buNone/>
            </a:pPr>
            <a:endParaRPr sz="2400" dirty="0"/>
          </a:p>
          <a:p>
            <a:pPr lvl="0" rtl="0">
              <a:spcBef>
                <a:spcPts val="0"/>
              </a:spcBef>
              <a:buNone/>
            </a:pPr>
            <a:endParaRPr sz="2400" dirty="0"/>
          </a:p>
          <a:p>
            <a:pPr lvl="0" rtl="0">
              <a:spcBef>
                <a:spcPts val="0"/>
              </a:spcBef>
              <a:buNone/>
            </a:pPr>
            <a:endParaRPr sz="2400" dirty="0"/>
          </a:p>
          <a:p>
            <a:pPr lvl="0" rtl="0">
              <a:spcBef>
                <a:spcPts val="0"/>
              </a:spcBef>
              <a:buNone/>
            </a:pPr>
            <a:endParaRPr sz="2400" dirty="0"/>
          </a:p>
          <a:p>
            <a:pPr lvl="0" rtl="0">
              <a:spcBef>
                <a:spcPts val="0"/>
              </a:spcBef>
              <a:buNone/>
            </a:pPr>
            <a:endParaRPr sz="2400" dirty="0"/>
          </a:p>
          <a:p>
            <a:pPr lvl="0" rtl="0">
              <a:spcBef>
                <a:spcPts val="0"/>
              </a:spcBef>
              <a:buNone/>
            </a:pPr>
            <a:endParaRPr dirty="0"/>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Liberation- Pure Joy?</a:t>
            </a:r>
          </a:p>
        </p:txBody>
      </p:sp>
      <p:sp>
        <p:nvSpPr>
          <p:cNvPr id="85" name="Shape 85"/>
          <p:cNvSpPr txBox="1">
            <a:spLocks noGrp="1"/>
          </p:cNvSpPr>
          <p:nvPr>
            <p:ph type="body" idx="1"/>
          </p:nvPr>
        </p:nvSpPr>
        <p:spPr>
          <a:xfrm>
            <a:off x="457200" y="945150"/>
            <a:ext cx="8229600" cy="4967700"/>
          </a:xfrm>
          <a:prstGeom prst="rect">
            <a:avLst/>
          </a:prstGeom>
        </p:spPr>
        <p:txBody>
          <a:bodyPr lIns="91425" tIns="91425" rIns="91425" bIns="91425" anchor="t" anchorCtr="0">
            <a:noAutofit/>
          </a:bodyPr>
          <a:lstStyle/>
          <a:p>
            <a:pPr rtl="0">
              <a:spcBef>
                <a:spcPts val="0"/>
              </a:spcBef>
              <a:buNone/>
            </a:pPr>
            <a:endParaRPr sz="2400" dirty="0"/>
          </a:p>
          <a:p>
            <a:pPr rtl="0">
              <a:spcBef>
                <a:spcPts val="0"/>
              </a:spcBef>
              <a:buNone/>
            </a:pPr>
            <a:endParaRPr lang="en" sz="1800" dirty="0" smtClean="0"/>
          </a:p>
          <a:p>
            <a:pPr rtl="0">
              <a:spcBef>
                <a:spcPts val="0"/>
              </a:spcBef>
              <a:buNone/>
            </a:pPr>
            <a:r>
              <a:rPr lang="en" sz="1800" dirty="0" smtClean="0"/>
              <a:t>Liberation </a:t>
            </a:r>
            <a:r>
              <a:rPr lang="en" sz="1800" dirty="0"/>
              <a:t>was both a blessing and a burden...</a:t>
            </a:r>
          </a:p>
          <a:p>
            <a:pPr marL="0" indent="0" rtl="0">
              <a:spcBef>
                <a:spcPts val="0"/>
              </a:spcBef>
              <a:buNone/>
            </a:pPr>
            <a:r>
              <a:rPr lang="en" sz="1800" dirty="0"/>
              <a:t>~Prisoners during the Holocaust were often freed by Allied </a:t>
            </a:r>
            <a:r>
              <a:rPr lang="en" sz="1800" dirty="0" smtClean="0"/>
              <a:t> soldiers </a:t>
            </a:r>
            <a:r>
              <a:rPr lang="en" sz="1800" dirty="0"/>
              <a:t>as they pushed German soldiers back to Germany.</a:t>
            </a:r>
          </a:p>
          <a:p>
            <a:pPr marL="0" indent="0" rtl="0">
              <a:spcBef>
                <a:spcPts val="0"/>
              </a:spcBef>
              <a:buNone/>
            </a:pPr>
            <a:endParaRPr sz="2400" dirty="0"/>
          </a:p>
          <a:p>
            <a:pPr marL="0" indent="0" rtl="0">
              <a:spcBef>
                <a:spcPts val="0"/>
              </a:spcBef>
              <a:buNone/>
            </a:pPr>
            <a:endParaRPr sz="2400" dirty="0"/>
          </a:p>
          <a:p>
            <a:pPr marL="0" indent="0" rtl="0">
              <a:spcBef>
                <a:spcPts val="0"/>
              </a:spcBef>
              <a:buNone/>
            </a:pPr>
            <a:endParaRPr sz="2400" dirty="0"/>
          </a:p>
          <a:p>
            <a:pPr marL="0" indent="0" rtl="0">
              <a:spcBef>
                <a:spcPts val="0"/>
              </a:spcBef>
              <a:buNone/>
            </a:pPr>
            <a:endParaRPr sz="2400" dirty="0"/>
          </a:p>
          <a:p>
            <a:pPr marL="0" indent="0" rtl="0">
              <a:spcBef>
                <a:spcPts val="0"/>
              </a:spcBef>
              <a:buNone/>
            </a:pPr>
            <a:endParaRPr sz="2400" dirty="0"/>
          </a:p>
          <a:p>
            <a:pPr marL="0" indent="0" rtl="0">
              <a:spcBef>
                <a:spcPts val="0"/>
              </a:spcBef>
              <a:buNone/>
            </a:pPr>
            <a:endParaRPr sz="2400" dirty="0"/>
          </a:p>
          <a:p>
            <a:pPr marL="0" indent="0" rtl="0">
              <a:spcBef>
                <a:spcPts val="0"/>
              </a:spcBef>
              <a:buNone/>
            </a:pPr>
            <a:endParaRPr sz="2400" dirty="0"/>
          </a:p>
          <a:p>
            <a:pPr marL="0" indent="0" rtl="0">
              <a:spcBef>
                <a:spcPts val="0"/>
              </a:spcBef>
              <a:buNone/>
            </a:pPr>
            <a:endParaRPr sz="2400" dirty="0"/>
          </a:p>
          <a:p>
            <a:pPr marL="0" indent="0" rtl="0">
              <a:spcBef>
                <a:spcPts val="0"/>
              </a:spcBef>
              <a:buNone/>
            </a:pPr>
            <a:endParaRPr sz="2400" dirty="0"/>
          </a:p>
          <a:p>
            <a:pPr marL="0" indent="0" rtl="0">
              <a:spcBef>
                <a:spcPts val="0"/>
              </a:spcBef>
              <a:buNone/>
            </a:pPr>
            <a:endParaRPr sz="2400" dirty="0"/>
          </a:p>
          <a:p>
            <a:pPr marL="0" lvl="0" indent="0" rtl="0">
              <a:spcBef>
                <a:spcPts val="0"/>
              </a:spcBef>
              <a:buNone/>
            </a:pPr>
            <a:endParaRPr sz="2400" dirty="0"/>
          </a:p>
          <a:p>
            <a:pPr lvl="0">
              <a:spcBef>
                <a:spcPts val="0"/>
              </a:spcBef>
              <a:buNone/>
            </a:pPr>
            <a:endParaRPr dirty="0"/>
          </a:p>
        </p:txBody>
      </p:sp>
      <p:pic>
        <p:nvPicPr>
          <p:cNvPr id="86" name="Shape 86"/>
          <p:cNvPicPr preferRelativeResize="0"/>
          <p:nvPr/>
        </p:nvPicPr>
        <p:blipFill>
          <a:blip r:embed="rId3">
            <a:alphaModFix/>
          </a:blip>
          <a:stretch>
            <a:fillRect/>
          </a:stretch>
        </p:blipFill>
        <p:spPr>
          <a:xfrm>
            <a:off x="1600200" y="2590800"/>
            <a:ext cx="5976499" cy="3922075"/>
          </a:xfrm>
          <a:prstGeom prst="rect">
            <a:avLst/>
          </a:prstGeom>
          <a:noFill/>
          <a:ln>
            <a:noFill/>
          </a:ln>
        </p:spPr>
      </p:pic>
      <p:sp>
        <p:nvSpPr>
          <p:cNvPr id="87" name="Shape 87"/>
          <p:cNvSpPr txBox="1"/>
          <p:nvPr/>
        </p:nvSpPr>
        <p:spPr>
          <a:xfrm>
            <a:off x="0" y="3858000"/>
            <a:ext cx="3000000" cy="3000000"/>
          </a:xfrm>
          <a:prstGeom prst="rect">
            <a:avLst/>
          </a:prstGeom>
          <a:noFill/>
          <a:ln>
            <a:noFill/>
          </a:ln>
        </p:spPr>
        <p:txBody>
          <a:bodyPr lIns="91425" tIns="91425" rIns="91425" bIns="91425" anchor="ctr" anchorCtr="0">
            <a:noAutofit/>
          </a:bodyPr>
          <a:lstStyle/>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marL="0" indent="0" rtl="0">
              <a:spcBef>
                <a:spcPts val="0"/>
              </a:spcBef>
              <a:buNone/>
            </a:pPr>
            <a:endParaRPr/>
          </a:p>
          <a:p>
            <a:pPr marL="0" lvl="0" indent="0" rtl="0">
              <a:spcBef>
                <a:spcPts val="0"/>
              </a:spcBef>
              <a:buNone/>
            </a:pPr>
            <a:r>
              <a:rPr lang="en"/>
              <a:t>http://www.ushmm.org/lcmedia/map/lc/image/eur86820.gif</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Liberation~Problems</a:t>
            </a:r>
          </a:p>
        </p:txBody>
      </p:sp>
      <p:sp>
        <p:nvSpPr>
          <p:cNvPr id="93" name="Shape 93"/>
          <p:cNvSpPr txBox="1">
            <a:spLocks noGrp="1"/>
          </p:cNvSpPr>
          <p:nvPr>
            <p:ph type="body" idx="1"/>
          </p:nvPr>
        </p:nvSpPr>
        <p:spPr>
          <a:xfrm>
            <a:off x="209500" y="1600200"/>
            <a:ext cx="8477399" cy="49677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400"/>
              <a:t>As Allied soldiers discovered camp after camp, the problems with liberation emerged:</a:t>
            </a:r>
          </a:p>
          <a:p>
            <a:pPr lvl="0" rtl="0">
              <a:spcBef>
                <a:spcPts val="0"/>
              </a:spcBef>
              <a:buNone/>
            </a:pPr>
            <a:endParaRPr sz="2400"/>
          </a:p>
          <a:p>
            <a:pPr marL="457200" lvl="0" indent="-381000" rtl="0">
              <a:spcBef>
                <a:spcPts val="0"/>
              </a:spcBef>
              <a:buClr>
                <a:schemeClr val="dk1"/>
              </a:buClr>
              <a:buSzPct val="100000"/>
              <a:buFont typeface="Georgia"/>
              <a:buChar char="●"/>
            </a:pPr>
            <a:r>
              <a:rPr lang="en" sz="2400"/>
              <a:t>Many prisoners had s</a:t>
            </a:r>
            <a:r>
              <a:rPr lang="en" sz="2400">
                <a:solidFill>
                  <a:srgbClr val="000000"/>
                </a:solidFill>
              </a:rPr>
              <a:t>urvived </a:t>
            </a:r>
            <a:r>
              <a:rPr lang="en" sz="2400">
                <a:solidFill>
                  <a:srgbClr val="000000"/>
                </a:solidFill>
                <a:hlinkClick r:id="rId3"/>
              </a:rPr>
              <a:t>forced marches</a:t>
            </a:r>
            <a:r>
              <a:rPr lang="en" sz="2400">
                <a:solidFill>
                  <a:srgbClr val="000000"/>
                </a:solidFill>
              </a:rPr>
              <a:t>, or “death marches,” into the interior of Germany from camps in occupied Poland. These prisoners were suffering from starvation and disease.</a:t>
            </a:r>
            <a:r>
              <a:rPr lang="en" sz="2400">
                <a:solidFill>
                  <a:srgbClr val="383838"/>
                </a:solidFill>
              </a:rPr>
              <a:t> </a:t>
            </a:r>
            <a:r>
              <a:rPr lang="en" sz="2400">
                <a:solidFill>
                  <a:srgbClr val="000000"/>
                </a:solidFill>
              </a:rPr>
              <a:t>Liberation meant the freedom that they longed for; yet their physical condition was often a considerable issue.</a:t>
            </a:r>
          </a:p>
          <a:p>
            <a:pPr marL="914400" lvl="1" indent="-342900" rtl="0">
              <a:spcBef>
                <a:spcPts val="0"/>
              </a:spcBef>
              <a:buClr>
                <a:srgbClr val="000000"/>
              </a:buClr>
              <a:buSzPct val="100000"/>
              <a:buFont typeface="Georgia"/>
              <a:buChar char="○"/>
            </a:pPr>
            <a:r>
              <a:rPr lang="en" sz="1800">
                <a:solidFill>
                  <a:srgbClr val="000000"/>
                </a:solidFill>
              </a:rPr>
              <a:t>More than 10,000 prisoners died in Bergen-Belsen after liberation due to the effects of malnourishment and disease.</a:t>
            </a:r>
          </a:p>
          <a:p>
            <a:pPr marL="457200" lvl="0" indent="0" rtl="0">
              <a:spcBef>
                <a:spcPts val="0"/>
              </a:spcBef>
              <a:buNone/>
            </a:pPr>
            <a:endParaRPr sz="1800">
              <a:solidFill>
                <a:srgbClr val="000000"/>
              </a:solidFill>
            </a:endParaRPr>
          </a:p>
          <a:p>
            <a:pPr marL="457200" lvl="0" indent="0" rtl="0">
              <a:spcBef>
                <a:spcPts val="0"/>
              </a:spcBef>
              <a:buNone/>
            </a:pPr>
            <a:r>
              <a:rPr lang="en" sz="1000">
                <a:solidFill>
                  <a:srgbClr val="000000"/>
                </a:solidFill>
              </a:rPr>
              <a:t>http://www.ushmm.org/wlc/en/article.php?ModuleId=10005131</a:t>
            </a:r>
          </a:p>
          <a:p>
            <a:pPr marL="457200" lvl="0" indent="0" rtl="0">
              <a:spcBef>
                <a:spcPts val="0"/>
              </a:spcBef>
              <a:buNone/>
            </a:pPr>
            <a:endParaRPr>
              <a:solidFill>
                <a:srgbClr val="000000"/>
              </a:solidFil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Liberation: Problems</a:t>
            </a:r>
          </a:p>
        </p:txBody>
      </p:sp>
      <p:sp>
        <p:nvSpPr>
          <p:cNvPr id="99" name="Shape 9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Georgia"/>
              <a:buChar char="●"/>
            </a:pPr>
            <a:r>
              <a:rPr lang="en" sz="2400" dirty="0"/>
              <a:t>While the needs and concerns of the individual prisoners were paramount, soldiers also dealt with camp epidemics</a:t>
            </a:r>
          </a:p>
          <a:p>
            <a:pPr marL="914400" lvl="1" indent="-381000" rtl="0">
              <a:spcBef>
                <a:spcPts val="0"/>
              </a:spcBef>
              <a:buClr>
                <a:schemeClr val="dk1"/>
              </a:buClr>
              <a:buSzPct val="80000"/>
              <a:buFont typeface="Georgia"/>
              <a:buChar char="○"/>
            </a:pPr>
            <a:r>
              <a:rPr lang="en" dirty="0"/>
              <a:t>Entire camps had to be destroyed due to rampant diseases and filth</a:t>
            </a:r>
          </a:p>
          <a:p>
            <a:pPr marL="0" indent="0" rtl="0">
              <a:spcBef>
                <a:spcPts val="0"/>
              </a:spcBef>
              <a:buNone/>
            </a:pPr>
            <a:endParaRPr sz="2400" dirty="0"/>
          </a:p>
          <a:p>
            <a:pPr marL="457200" lvl="0" indent="-381000" rtl="0">
              <a:spcBef>
                <a:spcPts val="0"/>
              </a:spcBef>
              <a:buClr>
                <a:schemeClr val="dk1"/>
              </a:buClr>
              <a:buSzPct val="100000"/>
              <a:buFont typeface="Georgia"/>
              <a:buChar char="●"/>
            </a:pPr>
            <a:r>
              <a:rPr lang="en" sz="2400" dirty="0"/>
              <a:t>Victims were also simply “left” by Nazi’s who</a:t>
            </a:r>
          </a:p>
          <a:p>
            <a:pPr marL="457200" indent="0" rtl="0">
              <a:spcBef>
                <a:spcPts val="0"/>
              </a:spcBef>
              <a:buNone/>
            </a:pPr>
            <a:r>
              <a:rPr lang="en" sz="2400" dirty="0"/>
              <a:t>abandoned them in an effort to flee from Allied forces-in some cases on trains, or in warehouses, without supplies.</a:t>
            </a:r>
          </a:p>
          <a:p>
            <a:pPr rtl="0">
              <a:spcBef>
                <a:spcPts val="0"/>
              </a:spcBef>
              <a:buNone/>
            </a:pPr>
            <a:r>
              <a:rPr lang="en" sz="2400" dirty="0"/>
              <a:t>		~Marion Blumenthal Lazan, Gerda </a:t>
            </a:r>
            <a:r>
              <a:rPr lang="en" sz="2400" dirty="0" smtClean="0"/>
              <a:t>			Weissmann-Klein</a:t>
            </a:r>
            <a:endParaRPr lang="en" sz="2400" dirty="0"/>
          </a:p>
          <a:p>
            <a:pPr marL="457200" indent="0" rtl="0">
              <a:spcBef>
                <a:spcPts val="0"/>
              </a:spcBef>
              <a:buNone/>
            </a:pPr>
            <a:endParaRPr dirty="0"/>
          </a:p>
          <a:p>
            <a:pPr marL="457200" lvl="0" indent="0">
              <a:spcBef>
                <a:spcPts val="0"/>
              </a:spcBef>
              <a:buNone/>
            </a:pPr>
            <a:r>
              <a:rPr lang="en" dirty="0"/>
              <a:t>	</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2228</Words>
  <Application>Microsoft Office PowerPoint</Application>
  <PresentationFormat>On-screen Show (4:3)</PresentationFormat>
  <Paragraphs>306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paper-plane</vt:lpstr>
      <vt:lpstr>  Liberation~ The Plight of the Survivors of the Holocaust</vt:lpstr>
      <vt:lpstr>A Fantastic and True Story… </vt:lpstr>
      <vt:lpstr>Brief Chronology of Liberation...</vt:lpstr>
      <vt:lpstr>Slide 4</vt:lpstr>
      <vt:lpstr>Artifact from liberator: Reflection</vt:lpstr>
      <vt:lpstr>Activity</vt:lpstr>
      <vt:lpstr>Liberation- Pure Joy?</vt:lpstr>
      <vt:lpstr>Liberation~Problems</vt:lpstr>
      <vt:lpstr>Liberation: Problems</vt:lpstr>
      <vt:lpstr>Slide 10</vt:lpstr>
      <vt:lpstr>Liberation: Problems</vt:lpstr>
      <vt:lpstr>Slide 12</vt:lpstr>
      <vt:lpstr>Slide 13</vt:lpstr>
      <vt:lpstr>   A survivor stokes smoldering human remains in a crematorium oven that is still lit.  Dachau, Germany, April 29-May 1, 1945. — US Holocaust Memorial Museum </vt:lpstr>
      <vt:lpstr>   German civilians under US military escort are forced to view a wagon piled with corpses in the newly liberated Buchenwald concentration camp. Buchenwald, Germany, April 16, 1945. USHMM — </vt:lpstr>
      <vt:lpstr>Three specific camps...</vt:lpstr>
      <vt:lpstr>Slide 17</vt:lpstr>
      <vt:lpstr>Auschwitz</vt:lpstr>
      <vt:lpstr>Auschwitz continued…</vt:lpstr>
      <vt:lpstr>Dachau</vt:lpstr>
      <vt:lpstr>Slide 21</vt:lpstr>
      <vt:lpstr>Video Testimonies</vt:lpstr>
      <vt:lpstr>After Liberation: What Next?</vt:lpstr>
      <vt:lpstr>Quick brainstorm:  </vt:lpstr>
      <vt:lpstr>Issues for DP’s:</vt:lpstr>
      <vt:lpstr>Emigration continued….</vt:lpstr>
      <vt:lpstr>Emigration: Final</vt:lpstr>
      <vt:lpstr>One final thought….    </vt:lpstr>
      <vt:lpstr>Slide 29</vt:lpstr>
      <vt:lpstr>Slide 30</vt:lpstr>
      <vt:lpstr>Eisenhower’s famous quotation:</vt:lpstr>
      <vt:lpstr>Reflection: </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Liberation~ The Plight of the Survivors of the Holocaust</dc:title>
  <dc:creator>Jennifer Wilson</dc:creator>
  <cp:lastModifiedBy>jwilson</cp:lastModifiedBy>
  <cp:revision>2</cp:revision>
  <dcterms:modified xsi:type="dcterms:W3CDTF">2015-07-07T01:58:15Z</dcterms:modified>
</cp:coreProperties>
</file>