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4"/>
  </p:notesMasterIdLst>
  <p:sldIdLst>
    <p:sldId id="256" r:id="rId2"/>
    <p:sldId id="332" r:id="rId3"/>
    <p:sldId id="358" r:id="rId4"/>
    <p:sldId id="364" r:id="rId5"/>
    <p:sldId id="361" r:id="rId6"/>
    <p:sldId id="362" r:id="rId7"/>
    <p:sldId id="359" r:id="rId8"/>
    <p:sldId id="363" r:id="rId9"/>
    <p:sldId id="338" r:id="rId10"/>
    <p:sldId id="353" r:id="rId11"/>
    <p:sldId id="354" r:id="rId12"/>
    <p:sldId id="352" r:id="rId13"/>
    <p:sldId id="350" r:id="rId14"/>
    <p:sldId id="344" r:id="rId15"/>
    <p:sldId id="380" r:id="rId16"/>
    <p:sldId id="355" r:id="rId17"/>
    <p:sldId id="366" r:id="rId18"/>
    <p:sldId id="367" r:id="rId19"/>
    <p:sldId id="341" r:id="rId20"/>
    <p:sldId id="378" r:id="rId21"/>
    <p:sldId id="333" r:id="rId22"/>
    <p:sldId id="345" r:id="rId23"/>
    <p:sldId id="381" r:id="rId24"/>
    <p:sldId id="379" r:id="rId25"/>
    <p:sldId id="334" r:id="rId26"/>
    <p:sldId id="335" r:id="rId27"/>
    <p:sldId id="336" r:id="rId28"/>
    <p:sldId id="337" r:id="rId29"/>
    <p:sldId id="346" r:id="rId30"/>
    <p:sldId id="357" r:id="rId31"/>
    <p:sldId id="317" r:id="rId32"/>
    <p:sldId id="311" r:id="rId33"/>
    <p:sldId id="312" r:id="rId34"/>
    <p:sldId id="314" r:id="rId35"/>
    <p:sldId id="297" r:id="rId36"/>
    <p:sldId id="257" r:id="rId37"/>
    <p:sldId id="258" r:id="rId38"/>
    <p:sldId id="259" r:id="rId39"/>
    <p:sldId id="260" r:id="rId40"/>
    <p:sldId id="261" r:id="rId41"/>
    <p:sldId id="265" r:id="rId42"/>
    <p:sldId id="264" r:id="rId43"/>
    <p:sldId id="266" r:id="rId44"/>
    <p:sldId id="267" r:id="rId45"/>
    <p:sldId id="268" r:id="rId46"/>
    <p:sldId id="279" r:id="rId47"/>
    <p:sldId id="270" r:id="rId48"/>
    <p:sldId id="272" r:id="rId49"/>
    <p:sldId id="273" r:id="rId50"/>
    <p:sldId id="274" r:id="rId51"/>
    <p:sldId id="275" r:id="rId52"/>
    <p:sldId id="277" r:id="rId53"/>
    <p:sldId id="282" r:id="rId54"/>
    <p:sldId id="298" r:id="rId55"/>
    <p:sldId id="284" r:id="rId56"/>
    <p:sldId id="286" r:id="rId57"/>
    <p:sldId id="306" r:id="rId58"/>
    <p:sldId id="287" r:id="rId59"/>
    <p:sldId id="302" r:id="rId60"/>
    <p:sldId id="288" r:id="rId61"/>
    <p:sldId id="289" r:id="rId62"/>
    <p:sldId id="303" r:id="rId63"/>
    <p:sldId id="319" r:id="rId64"/>
    <p:sldId id="318" r:id="rId65"/>
    <p:sldId id="278" r:id="rId66"/>
    <p:sldId id="280" r:id="rId67"/>
    <p:sldId id="293" r:id="rId68"/>
    <p:sldId id="368" r:id="rId69"/>
    <p:sldId id="347" r:id="rId70"/>
    <p:sldId id="295" r:id="rId71"/>
    <p:sldId id="348" r:id="rId72"/>
    <p:sldId id="349" r:id="rId73"/>
    <p:sldId id="296" r:id="rId74"/>
    <p:sldId id="342" r:id="rId75"/>
    <p:sldId id="343" r:id="rId76"/>
    <p:sldId id="371" r:id="rId77"/>
    <p:sldId id="305" r:id="rId78"/>
    <p:sldId id="331" r:id="rId79"/>
    <p:sldId id="360" r:id="rId80"/>
    <p:sldId id="370" r:id="rId81"/>
    <p:sldId id="369" r:id="rId82"/>
    <p:sldId id="351" r:id="rId8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mn-ea"/>
        <a:cs typeface="+mn-cs"/>
      </a:defRPr>
    </a:lvl5pPr>
    <a:lvl6pPr marL="2286000" algn="l" defTabSz="914400" rtl="0" eaLnBrk="1" latinLnBrk="0" hangingPunct="1">
      <a:defRPr sz="2400" kern="1200">
        <a:solidFill>
          <a:schemeClr val="tx1"/>
        </a:solidFill>
        <a:latin typeface="Times" pitchFamily="84" charset="0"/>
        <a:ea typeface="+mn-ea"/>
        <a:cs typeface="+mn-cs"/>
      </a:defRPr>
    </a:lvl6pPr>
    <a:lvl7pPr marL="2743200" algn="l" defTabSz="914400" rtl="0" eaLnBrk="1" latinLnBrk="0" hangingPunct="1">
      <a:defRPr sz="2400" kern="1200">
        <a:solidFill>
          <a:schemeClr val="tx1"/>
        </a:solidFill>
        <a:latin typeface="Times" pitchFamily="84" charset="0"/>
        <a:ea typeface="+mn-ea"/>
        <a:cs typeface="+mn-cs"/>
      </a:defRPr>
    </a:lvl7pPr>
    <a:lvl8pPr marL="3200400" algn="l" defTabSz="914400" rtl="0" eaLnBrk="1" latinLnBrk="0" hangingPunct="1">
      <a:defRPr sz="2400" kern="1200">
        <a:solidFill>
          <a:schemeClr val="tx1"/>
        </a:solidFill>
        <a:latin typeface="Times" pitchFamily="84" charset="0"/>
        <a:ea typeface="+mn-ea"/>
        <a:cs typeface="+mn-cs"/>
      </a:defRPr>
    </a:lvl8pPr>
    <a:lvl9pPr marL="3657600" algn="l" defTabSz="914400" rtl="0" eaLnBrk="1" latinLnBrk="0" hangingPunct="1">
      <a:defRPr sz="2400" kern="1200">
        <a:solidFill>
          <a:schemeClr val="tx1"/>
        </a:solidFill>
        <a:latin typeface="Times"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56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66" autoAdjust="0"/>
    <p:restoredTop sz="90929"/>
  </p:normalViewPr>
  <p:slideViewPr>
    <p:cSldViewPr>
      <p:cViewPr>
        <p:scale>
          <a:sx n="60" d="100"/>
          <a:sy n="6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84"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84" charset="0"/>
              </a:defRPr>
            </a:lvl1pPr>
          </a:lstStyle>
          <a:p>
            <a:pPr>
              <a:defRPr/>
            </a:pPr>
            <a:endParaRPr lang="en-US"/>
          </a:p>
        </p:txBody>
      </p:sp>
      <p:sp>
        <p:nvSpPr>
          <p:cNvPr id="8602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84"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84" charset="0"/>
              </a:defRPr>
            </a:lvl1pPr>
          </a:lstStyle>
          <a:p>
            <a:pPr>
              <a:defRPr/>
            </a:pPr>
            <a:fld id="{57961FD4-865C-4490-A9FA-AD7BE7CDB2D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4"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84"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84"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84"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8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F808309-664C-4205-A51B-2932E20E5B9F}" type="slidenum">
              <a:rPr lang="en-US" altLang="en-US" smtClean="0"/>
              <a:pPr/>
              <a:t>1</a:t>
            </a:fld>
            <a:endParaRPr lang="en-US" altLang="en-US"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6123127-BFD0-4490-B945-A67B0E56225A}" type="slidenum">
              <a:rPr lang="en-US" altLang="en-US" smtClean="0"/>
              <a:pPr/>
              <a:t>31</a:t>
            </a:fld>
            <a:endParaRPr lang="en-US" altLang="en-US"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1669307-1810-46BA-8A85-BDD21F8B0551}" type="slidenum">
              <a:rPr lang="en-US" altLang="en-US" smtClean="0"/>
              <a:pPr/>
              <a:t>32</a:t>
            </a:fld>
            <a:endParaRPr lang="en-US" altLang="en-US"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433C3BE-3F03-4CFE-A377-25D80488CD0D}" type="slidenum">
              <a:rPr lang="en-US" altLang="en-US" smtClean="0"/>
              <a:pPr/>
              <a:t>33</a:t>
            </a:fld>
            <a:endParaRPr lang="en-US" altLang="en-US"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B72969-D038-47F0-8B67-7AB7B2D6E113}" type="slidenum">
              <a:rPr lang="en-US" altLang="en-US" smtClean="0"/>
              <a:pPr/>
              <a:t>34</a:t>
            </a:fld>
            <a:endParaRPr lang="en-US" altLang="en-US"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B9687AC-2CEF-4384-9D73-7CCFBBF6404A}" type="slidenum">
              <a:rPr lang="en-US" altLang="en-US" smtClean="0"/>
              <a:pPr/>
              <a:t>35</a:t>
            </a:fld>
            <a:endParaRPr lang="en-US" altLang="en-US"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371B812-ED7B-4EE2-B50F-99BD2D12BDF5}" type="slidenum">
              <a:rPr lang="en-US" altLang="en-US" smtClean="0"/>
              <a:pPr/>
              <a:t>36</a:t>
            </a:fld>
            <a:endParaRPr lang="en-US" altLang="en-US"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4D59C25-A1DC-4FB5-A7CF-AEBE9BA7E4BD}" type="slidenum">
              <a:rPr lang="en-US" altLang="en-US" smtClean="0"/>
              <a:pPr/>
              <a:t>37</a:t>
            </a:fld>
            <a:endParaRPr lang="en-US" altLang="en-US"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0885410-8018-46C6-A323-45F5151A549F}" type="slidenum">
              <a:rPr lang="en-US" altLang="en-US" smtClean="0"/>
              <a:pPr/>
              <a:t>38</a:t>
            </a:fld>
            <a:endParaRPr lang="en-US" altLang="en-US"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3A71A6F-40D2-476F-BD76-CFA8A862D3F2}" type="slidenum">
              <a:rPr lang="en-US" altLang="en-US" smtClean="0"/>
              <a:pPr/>
              <a:t>39</a:t>
            </a:fld>
            <a:endParaRPr lang="en-US" altLang="en-US"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6B6AA73-2554-4496-94F4-F93884D91E3C}" type="slidenum">
              <a:rPr lang="en-US" altLang="en-US" smtClean="0"/>
              <a:pPr/>
              <a:t>40</a:t>
            </a:fld>
            <a:endParaRPr lang="en-US" altLang="en-US"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05CE24E-AE6B-4793-A72A-88C44B958C52}" type="slidenum">
              <a:rPr lang="en-US" altLang="en-US" smtClean="0"/>
              <a:pPr/>
              <a:t>2</a:t>
            </a:fld>
            <a:endParaRPr lang="en-US" altLang="en-US"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60C0899-38FA-4306-8A65-4E75C88C2ED9}" type="slidenum">
              <a:rPr lang="en-US" altLang="en-US" smtClean="0"/>
              <a:pPr/>
              <a:t>41</a:t>
            </a:fld>
            <a:endParaRPr lang="en-US" altLang="en-US"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D24CC31-042F-4F4E-9F50-6B1D8B570C3B}" type="slidenum">
              <a:rPr lang="en-US" altLang="en-US" smtClean="0"/>
              <a:pPr/>
              <a:t>42</a:t>
            </a:fld>
            <a:endParaRPr lang="en-US" altLang="en-US"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CDDAC67-A72D-441E-9362-0181DF558FE1}" type="slidenum">
              <a:rPr lang="en-US" altLang="en-US" smtClean="0"/>
              <a:pPr/>
              <a:t>43</a:t>
            </a:fld>
            <a:endParaRPr lang="en-US" altLang="en-US" smtClean="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365EE94-E660-41E7-B671-4E5888B6FE20}" type="slidenum">
              <a:rPr lang="en-US" altLang="en-US" smtClean="0"/>
              <a:pPr/>
              <a:t>44</a:t>
            </a:fld>
            <a:endParaRPr lang="en-US" altLang="en-US"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1BC08594-19CB-4482-AE65-02DAE9BDA4BF}" type="slidenum">
              <a:rPr lang="en-US" altLang="en-US" smtClean="0"/>
              <a:pPr/>
              <a:t>45</a:t>
            </a:fld>
            <a:endParaRPr lang="en-US" altLang="en-US" smtClean="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A73680A-273C-4051-8C1F-F3FC3354B6A2}" type="slidenum">
              <a:rPr lang="en-US" altLang="en-US" smtClean="0"/>
              <a:pPr/>
              <a:t>46</a:t>
            </a:fld>
            <a:endParaRPr lang="en-US" altLang="en-US"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2AC312E-17B9-4549-A6C8-7BEC4BBC3971}" type="slidenum">
              <a:rPr lang="en-US" altLang="en-US" smtClean="0"/>
              <a:pPr/>
              <a:t>47</a:t>
            </a:fld>
            <a:endParaRPr lang="en-US" altLang="en-US" smtClean="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002FC52-12A5-43C4-98DB-0C14B4FAE02F}" type="slidenum">
              <a:rPr lang="en-US" altLang="en-US" smtClean="0"/>
              <a:pPr/>
              <a:t>48</a:t>
            </a:fld>
            <a:endParaRPr lang="en-US" altLang="en-US"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D4DB8B3-3DE6-4F6E-8C97-7862527F8D7E}" type="slidenum">
              <a:rPr lang="en-US" altLang="en-US" smtClean="0"/>
              <a:pPr/>
              <a:t>49</a:t>
            </a:fld>
            <a:endParaRPr lang="en-US" altLang="en-US"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3F16C2D-F261-45A9-BB5B-80CA4A138572}" type="slidenum">
              <a:rPr lang="en-US" altLang="en-US" smtClean="0"/>
              <a:pPr/>
              <a:t>50</a:t>
            </a:fld>
            <a:endParaRPr lang="en-US" altLang="en-US"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85307D6-9C1C-4803-A00E-5EA4FDB83C44}" type="slidenum">
              <a:rPr lang="en-US" altLang="en-US" smtClean="0"/>
              <a:pPr/>
              <a:t>9</a:t>
            </a:fld>
            <a:endParaRPr lang="en-US" altLang="en-US"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5B0241D-C613-40E7-8466-EE2517542426}" type="slidenum">
              <a:rPr lang="en-US" altLang="en-US" smtClean="0"/>
              <a:pPr/>
              <a:t>51</a:t>
            </a:fld>
            <a:endParaRPr lang="en-US" altLang="en-US"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95318FA-46A2-4747-A9DB-DCE06303EA10}" type="slidenum">
              <a:rPr lang="en-US" altLang="en-US" smtClean="0"/>
              <a:pPr/>
              <a:t>52</a:t>
            </a:fld>
            <a:endParaRPr lang="en-US" altLang="en-US" smtClean="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1BD14B4-2926-4F5B-954A-FA61CB38DED2}" type="slidenum">
              <a:rPr lang="en-US" altLang="en-US" smtClean="0"/>
              <a:pPr/>
              <a:t>53</a:t>
            </a:fld>
            <a:endParaRPr lang="en-US" altLang="en-US" smtClean="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6F78568-44B6-4831-A9E7-B61C89230D6A}" type="slidenum">
              <a:rPr lang="en-US" altLang="en-US" smtClean="0"/>
              <a:pPr/>
              <a:t>54</a:t>
            </a:fld>
            <a:endParaRPr lang="en-US" altLang="en-US"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5B17DB6-0552-49FE-B9B1-B73A4771F70F}" type="slidenum">
              <a:rPr lang="en-US" altLang="en-US" smtClean="0"/>
              <a:pPr/>
              <a:t>55</a:t>
            </a:fld>
            <a:endParaRPr lang="en-US" altLang="en-US" smtClean="0"/>
          </a:p>
        </p:txBody>
      </p:sp>
      <p:sp>
        <p:nvSpPr>
          <p:cNvPr id="120835" name="Rectangle 1026"/>
          <p:cNvSpPr>
            <a:spLocks noChangeArrowheads="1" noTextEdit="1"/>
          </p:cNvSpPr>
          <p:nvPr>
            <p:ph type="sldImg"/>
          </p:nvPr>
        </p:nvSpPr>
        <p:spPr>
          <a:ln/>
        </p:spPr>
      </p:sp>
      <p:sp>
        <p:nvSpPr>
          <p:cNvPr id="120836" name="Rectangle 1027"/>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7A0DE41-0C49-4589-BEB1-7D40B64E2B9D}" type="slidenum">
              <a:rPr lang="en-US" altLang="en-US" smtClean="0"/>
              <a:pPr/>
              <a:t>56</a:t>
            </a:fld>
            <a:endParaRPr lang="en-US" altLang="en-US" smtClean="0"/>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980063B-40D3-4B8B-B288-57E93F9C7F97}" type="slidenum">
              <a:rPr lang="en-US" altLang="en-US" smtClean="0"/>
              <a:pPr/>
              <a:t>57</a:t>
            </a:fld>
            <a:endParaRPr lang="en-US" altLang="en-US" smtClean="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3A95077-6E99-49A4-B2CF-FFD67B83781B}" type="slidenum">
              <a:rPr lang="en-US" altLang="en-US" smtClean="0"/>
              <a:pPr/>
              <a:t>58</a:t>
            </a:fld>
            <a:endParaRPr lang="en-US" altLang="en-US"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C80EF5D-2CC2-4E01-968C-F0E5D68E8BED}" type="slidenum">
              <a:rPr lang="en-US" altLang="en-US" smtClean="0"/>
              <a:pPr/>
              <a:t>59</a:t>
            </a:fld>
            <a:endParaRPr lang="en-US" altLang="en-US"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EC349FB-74B5-4EE8-81FE-5762B7DB328F}" type="slidenum">
              <a:rPr lang="en-US" altLang="en-US" smtClean="0"/>
              <a:pPr/>
              <a:t>60</a:t>
            </a:fld>
            <a:endParaRPr lang="en-US" altLang="en-US"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6F8952B-D83F-49C6-8B30-39ACB447694E}" type="slidenum">
              <a:rPr lang="en-US" altLang="en-US" smtClean="0"/>
              <a:pPr/>
              <a:t>19</a:t>
            </a:fld>
            <a:endParaRPr lang="en-US" altLang="en-US"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8732693-BD72-4330-95C3-FFEA28EA1A11}" type="slidenum">
              <a:rPr lang="en-US" altLang="en-US" smtClean="0"/>
              <a:pPr/>
              <a:t>61</a:t>
            </a:fld>
            <a:endParaRPr lang="en-US" altLang="en-US" smtClean="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120E10F-4C25-4C22-9B28-CFBC98058783}" type="slidenum">
              <a:rPr lang="en-US" altLang="en-US" smtClean="0"/>
              <a:pPr/>
              <a:t>62</a:t>
            </a:fld>
            <a:endParaRPr lang="en-US" altLang="en-US"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5CD35AD-34D0-4EE6-87B3-8F685628DC16}" type="slidenum">
              <a:rPr lang="en-US" altLang="en-US" smtClean="0"/>
              <a:pPr/>
              <a:t>63</a:t>
            </a:fld>
            <a:endParaRPr lang="en-US" altLang="en-US" smtClean="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3B6E59C-13B8-4015-9865-6F0F49A1B5DB}" type="slidenum">
              <a:rPr lang="en-US" altLang="en-US" smtClean="0"/>
              <a:pPr/>
              <a:t>64</a:t>
            </a:fld>
            <a:endParaRPr lang="en-US" altLang="en-US"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0CA6137-0630-4DC9-9B91-FA7D6E795CB2}" type="slidenum">
              <a:rPr lang="en-US" altLang="en-US" smtClean="0"/>
              <a:pPr/>
              <a:t>65</a:t>
            </a:fld>
            <a:endParaRPr lang="en-US" altLang="en-US" smtClean="0"/>
          </a:p>
        </p:txBody>
      </p:sp>
      <p:sp>
        <p:nvSpPr>
          <p:cNvPr id="131075" name="Rectangle 1026"/>
          <p:cNvSpPr>
            <a:spLocks noChangeArrowheads="1" noTextEdit="1"/>
          </p:cNvSpPr>
          <p:nvPr>
            <p:ph type="sldImg"/>
          </p:nvPr>
        </p:nvSpPr>
        <p:spPr>
          <a:ln/>
        </p:spPr>
      </p:sp>
      <p:sp>
        <p:nvSpPr>
          <p:cNvPr id="131076" name="Rectangle 1027"/>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41B51AA-4646-4E0E-A768-B477963380BC}" type="slidenum">
              <a:rPr lang="en-US" altLang="en-US" smtClean="0"/>
              <a:pPr/>
              <a:t>66</a:t>
            </a:fld>
            <a:endParaRPr lang="en-US" altLang="en-US" smtClean="0"/>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2657341-A020-499B-B9F3-90954F00B2D9}" type="slidenum">
              <a:rPr lang="en-US" altLang="en-US" smtClean="0"/>
              <a:pPr/>
              <a:t>67</a:t>
            </a:fld>
            <a:endParaRPr lang="en-US" altLang="en-US"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C6137868-AEE5-4D61-9770-E66126CFA984}" type="slidenum">
              <a:rPr lang="en-US" altLang="en-US" smtClean="0"/>
              <a:pPr/>
              <a:t>70</a:t>
            </a:fld>
            <a:endParaRPr lang="en-US" altLang="en-US" smtClean="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F2BCF51-A5D4-4785-8CA6-47D3944FDCFC}" type="slidenum">
              <a:rPr lang="en-US" altLang="en-US" smtClean="0"/>
              <a:pPr/>
              <a:t>73</a:t>
            </a:fld>
            <a:endParaRPr lang="en-US" altLang="en-US" smtClean="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2D93769-E1CE-4D00-8A56-6A09C0F36D05}" type="slidenum">
              <a:rPr lang="en-US" altLang="en-US" smtClean="0"/>
              <a:pPr/>
              <a:t>74</a:t>
            </a:fld>
            <a:endParaRPr lang="en-US" altLang="en-US" smtClean="0"/>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06617CB-5FCB-44F9-B935-9B233419D2FA}" type="slidenum">
              <a:rPr lang="en-US" altLang="en-US" smtClean="0"/>
              <a:pPr/>
              <a:t>21</a:t>
            </a:fld>
            <a:endParaRPr lang="en-US" altLang="en-US"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783A358-4FD3-4EAC-9530-01CA62F9C3C5}" type="slidenum">
              <a:rPr lang="en-US" altLang="en-US" smtClean="0"/>
              <a:pPr/>
              <a:t>75</a:t>
            </a:fld>
            <a:endParaRPr lang="en-US" altLang="en-US" smtClean="0"/>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24C87AE-8A4D-4CD6-B910-56E6F898F9AA}" type="slidenum">
              <a:rPr lang="en-US" altLang="en-US" smtClean="0"/>
              <a:pPr/>
              <a:t>77</a:t>
            </a:fld>
            <a:endParaRPr lang="en-US" altLang="en-US" smtClean="0"/>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7072370-70F3-435C-BE81-12C29BA7158E}" type="slidenum">
              <a:rPr lang="en-US" altLang="en-US" smtClean="0"/>
              <a:pPr/>
              <a:t>78</a:t>
            </a:fld>
            <a:endParaRPr lang="en-US" altLang="en-US" smtClean="0"/>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2F92304-F680-4EF8-8174-216C4AD30A9C}" type="slidenum">
              <a:rPr lang="en-US" altLang="en-US" smtClean="0"/>
              <a:pPr/>
              <a:t>25</a:t>
            </a:fld>
            <a:endParaRPr lang="en-US" altLang="en-US"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B86DEA5-B4B1-42B4-8D04-F90DA06FF0E2}" type="slidenum">
              <a:rPr lang="en-US" altLang="en-US" smtClean="0"/>
              <a:pPr/>
              <a:t>26</a:t>
            </a:fld>
            <a:endParaRPr lang="en-US" altLang="en-US"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0475211-7D8D-4DD5-A448-E96A6CA07C77}" type="slidenum">
              <a:rPr lang="en-US" altLang="en-US" smtClean="0"/>
              <a:pPr/>
              <a:t>27</a:t>
            </a:fld>
            <a:endParaRPr lang="en-US" altLang="en-US"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E527F3F-55A9-4556-AD31-D57ABE257C61}" type="slidenum">
              <a:rPr lang="en-US" altLang="en-US" smtClean="0"/>
              <a:pPr/>
              <a:t>28</a:t>
            </a:fld>
            <a:endParaRPr lang="en-US" altLang="en-US"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2D0F93-4455-421B-850A-A8AAB6DB71C4}" type="slidenum">
              <a:rPr lang="en-US"/>
              <a:pPr>
                <a:defRPr/>
              </a:pPr>
              <a:t>‹#›</a:t>
            </a:fld>
            <a:endParaRPr lang="en-US" dirty="0"/>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237183-0B25-4A89-B26E-43C90688EDAD}" type="slidenum">
              <a:rPr lang="en-US"/>
              <a:pPr>
                <a:defRPr/>
              </a:pPr>
              <a:t>‹#›</a:t>
            </a:fld>
            <a:endParaRPr lang="en-US" dirty="0"/>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729AB2-FFAF-4852-8119-DB26A34D62A3}" type="slidenum">
              <a:rPr lang="en-US"/>
              <a:pPr>
                <a:defRPr/>
              </a:pPr>
              <a:t>‹#›</a:t>
            </a:fld>
            <a:endParaRPr lang="en-US" dirty="0"/>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31283F4-08D8-49F8-BEF2-EC155EB798EF}" type="slidenum">
              <a:rPr lang="en-US"/>
              <a:pPr>
                <a:defRPr/>
              </a:pPr>
              <a:t>‹#›</a:t>
            </a:fld>
            <a:endParaRPr lang="en-US" dirty="0"/>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31D4ED-32F6-4C6D-98B3-9FC38E103C08}" type="slidenum">
              <a:rPr lang="en-US"/>
              <a:pPr>
                <a:defRPr/>
              </a:pPr>
              <a:t>‹#›</a:t>
            </a:fld>
            <a:endParaRPr lang="en-US" dirty="0"/>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34DDC1-2C89-4D8C-8C01-B17C10D035F4}" type="slidenum">
              <a:rPr lang="en-US"/>
              <a:pPr>
                <a:defRPr/>
              </a:pPr>
              <a:t>‹#›</a:t>
            </a:fld>
            <a:endParaRPr lang="en-US" dirty="0"/>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E8F7F8-0B44-4DDB-B59C-D060B136079B}" type="slidenum">
              <a:rPr lang="en-US"/>
              <a:pPr>
                <a:defRPr/>
              </a:pPr>
              <a:t>‹#›</a:t>
            </a:fld>
            <a:endParaRPr lang="en-US" dirty="0"/>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A8F3AB-1E9F-42ED-AAC2-3E7D7E65C02F}" type="slidenum">
              <a:rPr lang="en-US"/>
              <a:pPr>
                <a:defRPr/>
              </a:pPr>
              <a:t>‹#›</a:t>
            </a:fld>
            <a:endParaRPr lang="en-US" dirty="0"/>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C907A1-8F1D-47F4-A450-31DA918D8759}" type="slidenum">
              <a:rPr lang="en-US"/>
              <a:pPr>
                <a:defRPr/>
              </a:pPr>
              <a:t>‹#›</a:t>
            </a:fld>
            <a:endParaRPr lang="en-US" dirty="0"/>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0D6E44-AC55-4670-8ADB-A5804495B540}" type="slidenum">
              <a:rPr lang="en-US"/>
              <a:pPr>
                <a:defRPr/>
              </a:pPr>
              <a:t>‹#›</a:t>
            </a:fld>
            <a:endParaRPr lang="en-US" dirty="0"/>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220920-8F08-4FA1-9672-E4502046B39D}" type="slidenum">
              <a:rPr lang="en-US"/>
              <a:pPr>
                <a:defRPr/>
              </a:pPr>
              <a:t>‹#›</a:t>
            </a:fld>
            <a:endParaRPr lang="en-US" dirty="0"/>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6BF314-7A21-4DFE-A1F2-42C32E2BA7A1}" type="slidenum">
              <a:rPr lang="en-US"/>
              <a:pPr>
                <a:defRPr/>
              </a:pPr>
              <a:t>‹#›</a:t>
            </a:fld>
            <a:endParaRPr lang="en-US" dirty="0"/>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0051B-6DCD-4D87-9398-E22AEE65ABA6}" type="slidenum">
              <a:rPr lang="en-US"/>
              <a:pPr>
                <a:defRPr/>
              </a:pPr>
              <a:t>‹#›</a:t>
            </a:fld>
            <a:endParaRPr lang="en-US" dirty="0"/>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CBD347-CB06-47E1-BE66-3149CF2F0409}" type="slidenum">
              <a:rPr lang="en-US"/>
              <a:pPr>
                <a:defRPr/>
              </a:pPr>
              <a:t>‹#›</a:t>
            </a:fld>
            <a:endParaRPr lang="en-US" dirty="0"/>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8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8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84" charset="0"/>
              </a:defRPr>
            </a:lvl1pPr>
          </a:lstStyle>
          <a:p>
            <a:pPr>
              <a:defRPr/>
            </a:pPr>
            <a:fld id="{83816B80-D19A-42D3-997D-16468AF9765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84" charset="0"/>
        </a:defRPr>
      </a:lvl2pPr>
      <a:lvl3pPr algn="ctr" rtl="0" eaLnBrk="0" fontAlgn="base" hangingPunct="0">
        <a:spcBef>
          <a:spcPct val="0"/>
        </a:spcBef>
        <a:spcAft>
          <a:spcPct val="0"/>
        </a:spcAft>
        <a:defRPr sz="4400">
          <a:solidFill>
            <a:schemeClr val="tx2"/>
          </a:solidFill>
          <a:latin typeface="Times" pitchFamily="84" charset="0"/>
        </a:defRPr>
      </a:lvl3pPr>
      <a:lvl4pPr algn="ctr" rtl="0" eaLnBrk="0" fontAlgn="base" hangingPunct="0">
        <a:spcBef>
          <a:spcPct val="0"/>
        </a:spcBef>
        <a:spcAft>
          <a:spcPct val="0"/>
        </a:spcAft>
        <a:defRPr sz="4400">
          <a:solidFill>
            <a:schemeClr val="tx2"/>
          </a:solidFill>
          <a:latin typeface="Times" pitchFamily="84" charset="0"/>
        </a:defRPr>
      </a:lvl4pPr>
      <a:lvl5pPr algn="ctr" rtl="0" eaLnBrk="0" fontAlgn="base" hangingPunct="0">
        <a:spcBef>
          <a:spcPct val="0"/>
        </a:spcBef>
        <a:spcAft>
          <a:spcPct val="0"/>
        </a:spcAft>
        <a:defRPr sz="4400">
          <a:solidFill>
            <a:schemeClr val="tx2"/>
          </a:solidFill>
          <a:latin typeface="Times" pitchFamily="84"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0"/>
            <a:ext cx="8305800" cy="1905000"/>
          </a:xfrm>
        </p:spPr>
        <p:txBody>
          <a:bodyPr/>
          <a:lstStyle/>
          <a:p>
            <a:pPr eaLnBrk="1" hangingPunct="1"/>
            <a:r>
              <a:rPr lang="en-US" altLang="en-US" sz="2400" smtClean="0">
                <a:solidFill>
                  <a:schemeClr val="tx1"/>
                </a:solidFill>
              </a:rPr>
              <a:t/>
            </a:r>
            <a:br>
              <a:rPr lang="en-US" altLang="en-US" sz="2400" smtClean="0">
                <a:solidFill>
                  <a:schemeClr val="tx1"/>
                </a:solidFill>
              </a:rPr>
            </a:br>
            <a:r>
              <a:rPr lang="en-US" altLang="en-US" sz="2400" b="1" smtClean="0">
                <a:solidFill>
                  <a:schemeClr val="tx1"/>
                </a:solidFill>
              </a:rPr>
              <a:t>MCDOWELL HIGH SCHOOL</a:t>
            </a:r>
            <a:br>
              <a:rPr lang="en-US" altLang="en-US" sz="2400" b="1" smtClean="0">
                <a:solidFill>
                  <a:schemeClr val="tx1"/>
                </a:solidFill>
              </a:rPr>
            </a:br>
            <a:r>
              <a:rPr lang="en-US" altLang="en-US" sz="2400" b="1" smtClean="0">
                <a:solidFill>
                  <a:schemeClr val="tx1"/>
                </a:solidFill>
              </a:rPr>
              <a:t>UNITED STATES HOLOCAUST MEMORIAL MUSEUM </a:t>
            </a:r>
            <a:br>
              <a:rPr lang="en-US" altLang="en-US" sz="2400" b="1" smtClean="0">
                <a:solidFill>
                  <a:schemeClr val="tx1"/>
                </a:solidFill>
              </a:rPr>
            </a:br>
            <a:r>
              <a:rPr lang="en-US" altLang="en-US" sz="2400" b="1" smtClean="0">
                <a:solidFill>
                  <a:schemeClr val="tx1"/>
                </a:solidFill>
              </a:rPr>
              <a:t>WASHINGTON DC VISIT</a:t>
            </a:r>
            <a:br>
              <a:rPr lang="en-US" altLang="en-US" sz="2400" b="1" smtClean="0">
                <a:solidFill>
                  <a:schemeClr val="tx1"/>
                </a:solidFill>
              </a:rPr>
            </a:br>
            <a:r>
              <a:rPr lang="en-US" altLang="en-US" sz="2400" b="1" smtClean="0">
                <a:solidFill>
                  <a:schemeClr val="tx1"/>
                </a:solidFill>
              </a:rPr>
              <a:t>MONDAY FEBRUARY 23, 2015</a:t>
            </a:r>
            <a:endParaRPr lang="en-US" altLang="en-US" b="1" smtClean="0"/>
          </a:p>
        </p:txBody>
      </p:sp>
      <p:sp>
        <p:nvSpPr>
          <p:cNvPr id="2051" name="Rectangle 3"/>
          <p:cNvSpPr>
            <a:spLocks noGrp="1" noChangeArrowheads="1"/>
          </p:cNvSpPr>
          <p:nvPr>
            <p:ph type="subTitle" idx="4294967295"/>
          </p:nvPr>
        </p:nvSpPr>
        <p:spPr>
          <a:xfrm>
            <a:off x="0" y="3886200"/>
            <a:ext cx="6400800" cy="1752600"/>
          </a:xfrm>
        </p:spPr>
        <p:txBody>
          <a:bodyPr/>
          <a:lstStyle/>
          <a:p>
            <a:pPr marL="0" indent="0" algn="ctr" eaLnBrk="1" hangingPunct="1">
              <a:buFontTx/>
              <a:buNone/>
            </a:pPr>
            <a:endParaRPr lang="en-US" altLang="en-US" smtClean="0"/>
          </a:p>
          <a:p>
            <a:pPr marL="0" indent="0" algn="ctr" eaLnBrk="1" hangingPunct="1">
              <a:buFontTx/>
              <a:buNone/>
            </a:pPr>
            <a:endParaRPr lang="en-US" altLang="en-US" smtClean="0"/>
          </a:p>
        </p:txBody>
      </p:sp>
      <p:pic>
        <p:nvPicPr>
          <p:cNvPr id="2052" name="Content Placeholder 2"/>
          <p:cNvPicPr>
            <a:picLocks noGrp="1" noChangeAspect="1"/>
          </p:cNvPicPr>
          <p:nvPr>
            <p:ph idx="1"/>
          </p:nvPr>
        </p:nvPicPr>
        <p:blipFill>
          <a:blip r:embed="rId3" cstate="print"/>
          <a:srcRect/>
          <a:stretch>
            <a:fillRect/>
          </a:stretch>
        </p:blipFill>
        <p:spPr>
          <a:xfrm>
            <a:off x="914400" y="1981200"/>
            <a:ext cx="7315200" cy="4400550"/>
          </a:xfrm>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5562600"/>
          </a:xfrm>
        </p:spPr>
        <p:txBody>
          <a:bodyPr/>
          <a:lstStyle/>
          <a:p>
            <a:pPr eaLnBrk="1" hangingPunct="1"/>
            <a:r>
              <a:rPr lang="en-US" altLang="en-US" smtClean="0"/>
              <a:t>THE TOTAL COST OF TRIP EXCEEDS $3,000</a:t>
            </a:r>
            <a:br>
              <a:rPr lang="en-US" altLang="en-US" smtClean="0"/>
            </a:br>
            <a:r>
              <a:rPr lang="en-US" altLang="en-US" smtClean="0">
                <a:solidFill>
                  <a:schemeClr val="folHlink"/>
                </a:solidFill>
              </a:rPr>
              <a:t>YOUR</a:t>
            </a:r>
            <a:r>
              <a:rPr lang="en-US" altLang="en-US" smtClean="0"/>
              <a:t> $25 DONATION WILL BE PLACED BACK INTO THE HOLOCAUST EDUCATION FUND AT THE ERIE COMMUNITY FOUNDATION</a:t>
            </a:r>
            <a:br>
              <a:rPr lang="en-US" altLang="en-US" smtClean="0"/>
            </a:br>
            <a:r>
              <a:rPr lang="en-US" altLang="en-US" smtClean="0">
                <a:solidFill>
                  <a:schemeClr val="folHlink"/>
                </a:solidFill>
              </a:rPr>
              <a:t>THANK YOU!!</a:t>
            </a:r>
            <a:endParaRPr lang="en-US" altLang="en-US" smtClean="0"/>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2400" cy="5715000"/>
          </a:xfrm>
        </p:spPr>
        <p:txBody>
          <a:bodyPr/>
          <a:lstStyle/>
          <a:p>
            <a:pPr eaLnBrk="1" hangingPunct="1"/>
            <a:r>
              <a:rPr lang="en-US" altLang="en-US" smtClean="0"/>
              <a:t>THIS HELPS KEEP THE FUND SOLVENT AND ALLOW FOR STUDENTS TO MAKE THE TRIP WELL INTO THE FUTURE.</a:t>
            </a:r>
            <a:br>
              <a:rPr lang="en-US" altLang="en-US" smtClean="0"/>
            </a:br>
            <a:r>
              <a:rPr lang="en-US" altLang="en-US" smtClean="0"/>
              <a:t/>
            </a:r>
            <a:br>
              <a:rPr lang="en-US" altLang="en-US" smtClean="0"/>
            </a:br>
            <a:r>
              <a:rPr lang="en-US" altLang="en-US" smtClean="0"/>
              <a:t>YOUR HELP IS GREATLY APPRECIATED!</a:t>
            </a: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248400"/>
          </a:xfrm>
        </p:spPr>
        <p:txBody>
          <a:bodyPr/>
          <a:lstStyle/>
          <a:p>
            <a:pPr eaLnBrk="1" hangingPunct="1"/>
            <a:r>
              <a:rPr lang="en-US" altLang="en-US" smtClean="0"/>
              <a:t>IF ANYTHING COMES UP BETWEEN TODAY AND OUR DEPARTURE ON MONDAY AND YOU CAN’T TRAVEL - PLEASE LET MR. HODERNY KNOW.</a:t>
            </a:r>
            <a:br>
              <a:rPr lang="en-US" altLang="en-US" smtClean="0"/>
            </a:br>
            <a:r>
              <a:rPr lang="en-US" altLang="en-US" smtClean="0"/>
              <a:t>WE WILL THEN PLACE A STUDENT FROM THE WAITING LIST</a:t>
            </a:r>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4419600"/>
          </a:xfrm>
        </p:spPr>
        <p:txBody>
          <a:bodyPr/>
          <a:lstStyle/>
          <a:p>
            <a:pPr eaLnBrk="1" hangingPunct="1"/>
            <a:r>
              <a:rPr lang="en-US" altLang="en-US" smtClean="0"/>
              <a:t>IF ANY LAST MINUTE PROBLEMS OR QUESTIONS COME UP,</a:t>
            </a:r>
            <a:br>
              <a:rPr lang="en-US" altLang="en-US" smtClean="0"/>
            </a:br>
            <a:r>
              <a:rPr lang="en-US" altLang="en-US" smtClean="0"/>
              <a:t> PLEASE CONTACT </a:t>
            </a:r>
            <a:br>
              <a:rPr lang="en-US" altLang="en-US" smtClean="0"/>
            </a:br>
            <a:r>
              <a:rPr lang="en-US" altLang="en-US" smtClean="0"/>
              <a:t>MR. HODERNY</a:t>
            </a:r>
            <a:br>
              <a:rPr lang="en-US" altLang="en-US" smtClean="0"/>
            </a:br>
            <a:r>
              <a:rPr lang="en-US" altLang="en-US" smtClean="0">
                <a:solidFill>
                  <a:schemeClr val="folHlink"/>
                </a:solidFill>
              </a:rPr>
              <a:t>814-873-4755</a:t>
            </a:r>
            <a:endParaRPr lang="en-US" altLang="en-US" smtClean="0"/>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2400" cy="5486400"/>
          </a:xfrm>
        </p:spPr>
        <p:txBody>
          <a:bodyPr/>
          <a:lstStyle/>
          <a:p>
            <a:pPr eaLnBrk="1" hangingPunct="1"/>
            <a:r>
              <a:rPr lang="en-US" altLang="en-US" smtClean="0"/>
              <a:t>ALSO</a:t>
            </a:r>
            <a:br>
              <a:rPr lang="en-US" altLang="en-US" smtClean="0"/>
            </a:br>
            <a:r>
              <a:rPr lang="en-US" altLang="en-US" smtClean="0"/>
              <a:t>TO HELP PREPARE YOU FOR THE MUSEUM VISIT</a:t>
            </a:r>
            <a:br>
              <a:rPr lang="en-US" altLang="en-US" smtClean="0"/>
            </a:br>
            <a:r>
              <a:rPr lang="en-US" altLang="en-US" smtClean="0"/>
              <a:t>I SUGGEST YOU LOG ON TO</a:t>
            </a:r>
            <a:br>
              <a:rPr lang="en-US" altLang="en-US" smtClean="0"/>
            </a:br>
            <a:r>
              <a:rPr lang="en-US" altLang="en-US" sz="7000" smtClean="0">
                <a:solidFill>
                  <a:schemeClr val="folHlink"/>
                </a:solidFill>
              </a:rPr>
              <a:t>USHMM.ORG</a:t>
            </a:r>
            <a:r>
              <a:rPr lang="en-US" altLang="en-US" smtClean="0"/>
              <a:t/>
            </a:r>
            <a:br>
              <a:rPr lang="en-US" altLang="en-US" smtClean="0"/>
            </a:br>
            <a:r>
              <a:rPr lang="en-US" altLang="en-US" smtClean="0"/>
              <a:t>PRIOR TO OUR DEPARTURE</a:t>
            </a:r>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09600"/>
            <a:ext cx="7772400" cy="5715000"/>
          </a:xfrm>
        </p:spPr>
        <p:txBody>
          <a:bodyPr/>
          <a:lstStyle/>
          <a:p>
            <a:r>
              <a:rPr lang="en-US" altLang="en-US" smtClean="0"/>
              <a:t>AND YES!</a:t>
            </a:r>
            <a:br>
              <a:rPr lang="en-US" altLang="en-US" smtClean="0"/>
            </a:br>
            <a:r>
              <a:rPr lang="en-US" altLang="en-US" smtClean="0"/>
              <a:t>THERE IS AN APP FOR THE MUSEUM.</a:t>
            </a:r>
            <a:br>
              <a:rPr lang="en-US" altLang="en-US" smtClean="0"/>
            </a:br>
            <a:r>
              <a:rPr lang="en-US" altLang="en-US" smtClean="0"/>
              <a:t>THAT HAND OUT IS BEING PASSED AROUND.</a:t>
            </a:r>
            <a:br>
              <a:rPr lang="en-US" altLang="en-US" smtClean="0"/>
            </a:br>
            <a:r>
              <a:rPr lang="en-US" altLang="en-US" smtClean="0"/>
              <a:t>THIS MAY HELP ENHANCE THE QUALITY OF YOUR VISIT.</a:t>
            </a:r>
            <a:br>
              <a:rPr lang="en-US" altLang="en-US" smtClean="0"/>
            </a:br>
            <a:endParaRPr lang="en-US" altLang="en-US" smtClean="0"/>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7772400" cy="5715000"/>
          </a:xfrm>
        </p:spPr>
        <p:txBody>
          <a:bodyPr/>
          <a:lstStyle/>
          <a:p>
            <a:pPr eaLnBrk="1" hangingPunct="1"/>
            <a:r>
              <a:rPr lang="en-US" altLang="en-US" smtClean="0"/>
              <a:t>I WILL PASS AROUND A FOLDER TODAY. THIS FOLDER WILL BE GIVEN TO EACH OF YOU ON MONDAY. </a:t>
            </a:r>
            <a:br>
              <a:rPr lang="en-US" altLang="en-US" smtClean="0"/>
            </a:br>
            <a:r>
              <a:rPr lang="en-US" altLang="en-US" smtClean="0"/>
              <a:t>IT CONTAINS MATERIAL THAT YOU WILL USE THROUGHOUT THE DAY.</a:t>
            </a:r>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685800"/>
            <a:ext cx="7772400" cy="5638800"/>
          </a:xfrm>
        </p:spPr>
        <p:txBody>
          <a:bodyPr/>
          <a:lstStyle/>
          <a:p>
            <a:pPr eaLnBrk="1" hangingPunct="1"/>
            <a:r>
              <a:rPr lang="en-US" altLang="en-US" smtClean="0"/>
              <a:t>THESE WILL BE DISTRIBUTED ON BUS AFTER FIRST STOP.</a:t>
            </a:r>
            <a:br>
              <a:rPr lang="en-US" altLang="en-US" smtClean="0"/>
            </a:br>
            <a:r>
              <a:rPr lang="en-US" altLang="en-US" smtClean="0"/>
              <a:t>THEY ARE YOURS TO USE ON THE TRIP AND YOURS TO KEEP.</a:t>
            </a:r>
            <a:br>
              <a:rPr lang="en-US" altLang="en-US" smtClean="0"/>
            </a:br>
            <a:r>
              <a:rPr lang="en-US" altLang="en-US" smtClean="0"/>
              <a:t/>
            </a:r>
            <a:br>
              <a:rPr lang="en-US" altLang="en-US" smtClean="0"/>
            </a:br>
            <a:endParaRPr lang="en-US" altLang="en-US" smtClean="0"/>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r>
              <a:rPr lang="en-US" altLang="en-US" sz="4000" smtClean="0"/>
              <a:t>IN YOUR FOLDER YOU WILL FIND THIS HANDOUT FOR OUR STOP PRIOR TO MUSEUM TOUR</a:t>
            </a:r>
            <a:endParaRPr lang="en-US" altLang="en-US" smtClean="0"/>
          </a:p>
        </p:txBody>
      </p:sp>
      <p:pic>
        <p:nvPicPr>
          <p:cNvPr id="19459" name="Picture 1028" descr="MALL STOP MAP"/>
          <p:cNvPicPr>
            <a:picLocks noGrp="1" noChangeAspect="1" noChangeArrowheads="1"/>
          </p:cNvPicPr>
          <p:nvPr>
            <p:ph idx="1"/>
          </p:nvPr>
        </p:nvPicPr>
        <p:blipFill>
          <a:blip r:embed="rId2" cstate="print"/>
          <a:srcRect/>
          <a:stretch>
            <a:fillRect/>
          </a:stretch>
        </p:blipFill>
        <p:spPr>
          <a:xfrm>
            <a:off x="533400" y="2025650"/>
            <a:ext cx="8001000" cy="4832350"/>
          </a:xfrm>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3000" smtClean="0">
                <a:solidFill>
                  <a:schemeClr val="tx1"/>
                </a:solidFill>
              </a:rPr>
              <a:t>YOU ARE VERY FORTUNATE TO BE PART OF THIS DAY! NOT MANY CLASSES END UP AT THE INTERSECTION OF WALLENBERG PLACE AND INDEPENDENCE AVE</a:t>
            </a:r>
            <a:endParaRPr lang="en-US" altLang="en-US" smtClean="0"/>
          </a:p>
        </p:txBody>
      </p:sp>
      <p:pic>
        <p:nvPicPr>
          <p:cNvPr id="20483" name="Picture 12" descr="DSC01141"/>
          <p:cNvPicPr>
            <a:picLocks noGrp="1" noChangeAspect="1" noChangeArrowheads="1"/>
          </p:cNvPicPr>
          <p:nvPr>
            <p:ph idx="1"/>
          </p:nvPr>
        </p:nvPicPr>
        <p:blipFill>
          <a:blip r:embed="rId3" cstate="print"/>
          <a:srcRect/>
          <a:stretch>
            <a:fillRect/>
          </a:stretch>
        </p:blipFill>
        <p:spPr>
          <a:xfrm>
            <a:off x="838200" y="2362200"/>
            <a:ext cx="7543800" cy="4495800"/>
          </a:xfrm>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3200" smtClean="0">
                <a:solidFill>
                  <a:schemeClr val="folHlink"/>
                </a:solidFill>
              </a:rPr>
              <a:t>GOOD AFTERNOON!</a:t>
            </a:r>
            <a:r>
              <a:rPr lang="en-US" altLang="en-US" sz="3200" smtClean="0"/>
              <a:t/>
            </a:r>
            <a:br>
              <a:rPr lang="en-US" altLang="en-US" sz="3200" smtClean="0"/>
            </a:br>
            <a:r>
              <a:rPr lang="en-US" altLang="en-US" sz="3200" smtClean="0"/>
              <a:t>THIS MEETING COVERS SOME IMPORTANT DETAILS THAT WILL HELP YOU GET THE MOST OUT OF THIS TRIP</a:t>
            </a:r>
            <a:endParaRPr lang="en-US" altLang="en-US" smtClean="0"/>
          </a:p>
        </p:txBody>
      </p:sp>
      <p:pic>
        <p:nvPicPr>
          <p:cNvPr id="3075" name="Content Placeholder 4" descr="DSC00007.jpg"/>
          <p:cNvPicPr>
            <a:picLocks noGrp="1" noChangeAspect="1"/>
          </p:cNvPicPr>
          <p:nvPr>
            <p:ph idx="1"/>
          </p:nvPr>
        </p:nvPicPr>
        <p:blipFill>
          <a:blip r:embed="rId3" cstate="print"/>
          <a:srcRect/>
          <a:stretch>
            <a:fillRect/>
          </a:stretch>
        </p:blipFill>
        <p:spPr>
          <a:xfrm>
            <a:off x="1828800" y="2324100"/>
            <a:ext cx="5715000" cy="4286250"/>
          </a:xfrm>
        </p:spPr>
      </p:pic>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609600"/>
            <a:ext cx="7772400" cy="5562600"/>
          </a:xfrm>
        </p:spPr>
        <p:txBody>
          <a:bodyPr/>
          <a:lstStyle/>
          <a:p>
            <a:r>
              <a:rPr lang="en-US" altLang="en-US" sz="2800" b="1" smtClean="0">
                <a:solidFill>
                  <a:srgbClr val="FFFF00"/>
                </a:solidFill>
              </a:rPr>
              <a:t>ALSO REMEMBER THAT IN RETURN FOR THE </a:t>
            </a:r>
            <a:r>
              <a:rPr lang="en-US" altLang="en-US" sz="2800" b="1" u="sng" smtClean="0">
                <a:solidFill>
                  <a:srgbClr val="FFFF00"/>
                </a:solidFill>
              </a:rPr>
              <a:t>PRIVILEDGE</a:t>
            </a:r>
            <a:r>
              <a:rPr lang="en-US" altLang="en-US" sz="2800" b="1" smtClean="0">
                <a:solidFill>
                  <a:srgbClr val="FFFF00"/>
                </a:solidFill>
              </a:rPr>
              <a:t> OF TRAVELING ON THIS TRIP YOU AGREE TO THE FOLLOWING:</a:t>
            </a:r>
            <a:br>
              <a:rPr lang="en-US" altLang="en-US" sz="2800" b="1" smtClean="0">
                <a:solidFill>
                  <a:srgbClr val="FFFF00"/>
                </a:solidFill>
              </a:rPr>
            </a:br>
            <a:r>
              <a:rPr lang="en-US" altLang="en-US" sz="2800" smtClean="0"/>
              <a:t/>
            </a:r>
            <a:br>
              <a:rPr lang="en-US" altLang="en-US" sz="2800" smtClean="0"/>
            </a:br>
            <a:r>
              <a:rPr lang="en-US" altLang="en-US" sz="2800" smtClean="0"/>
              <a:t>PARTICIPATE IN THE DAYS ACTIVITIES ON THE TRIP TO THE MUSEUM.</a:t>
            </a:r>
            <a:br>
              <a:rPr lang="en-US" altLang="en-US" sz="2800" smtClean="0"/>
            </a:br>
            <a:r>
              <a:rPr lang="en-US" altLang="en-US" sz="2800" smtClean="0"/>
              <a:t/>
            </a:r>
            <a:br>
              <a:rPr lang="en-US" altLang="en-US" sz="2800" smtClean="0"/>
            </a:br>
            <a:r>
              <a:rPr lang="en-US" altLang="en-US" sz="2800" smtClean="0"/>
              <a:t>ONE PAGE TYPED REFLECTION OF YOUR EXPERIENCE THAT DAY – DUE ONE WEEK FROM THE TRIP.</a:t>
            </a:r>
            <a:br>
              <a:rPr lang="en-US" altLang="en-US" sz="2800" smtClean="0"/>
            </a:br>
            <a:r>
              <a:rPr lang="en-US" altLang="en-US" sz="2800" smtClean="0"/>
              <a:t/>
            </a:r>
            <a:br>
              <a:rPr lang="en-US" altLang="en-US" sz="2800" smtClean="0"/>
            </a:br>
            <a:r>
              <a:rPr lang="en-US" altLang="en-US" sz="2800" smtClean="0"/>
              <a:t>MAKE THE BEST USE OF YOUR TIME IN THE MUSEUM – </a:t>
            </a:r>
            <a:r>
              <a:rPr lang="en-US" altLang="en-US" sz="2800" smtClean="0">
                <a:solidFill>
                  <a:srgbClr val="FFFF00"/>
                </a:solidFill>
              </a:rPr>
              <a:t>UP TO THE LAST MINUTE!!</a:t>
            </a:r>
            <a:br>
              <a:rPr lang="en-US" altLang="en-US" sz="2800" smtClean="0">
                <a:solidFill>
                  <a:srgbClr val="FFFF00"/>
                </a:solidFill>
              </a:rPr>
            </a:br>
            <a:r>
              <a:rPr lang="en-US" altLang="en-US" sz="2800" smtClean="0"/>
              <a:t>NO DOWN TIME WHILE IN THE MUSEUM.</a:t>
            </a:r>
            <a:br>
              <a:rPr lang="en-US" altLang="en-US" sz="2800" smtClean="0"/>
            </a:br>
            <a:r>
              <a:rPr lang="en-US" altLang="en-US" sz="2800" smtClean="0"/>
              <a:t/>
            </a:r>
            <a:br>
              <a:rPr lang="en-US" altLang="en-US" sz="2800" smtClean="0"/>
            </a:br>
            <a:endParaRPr lang="en-US" altLang="en-US" sz="2800" smtClean="0"/>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SOME DETAILS THAT MIGHT HELP…</a:t>
            </a:r>
          </a:p>
        </p:txBody>
      </p:sp>
      <p:pic>
        <p:nvPicPr>
          <p:cNvPr id="22531" name="Picture 21" descr="GLASS"/>
          <p:cNvPicPr>
            <a:picLocks noGrp="1" noChangeAspect="1" noChangeArrowheads="1"/>
          </p:cNvPicPr>
          <p:nvPr>
            <p:ph idx="1"/>
          </p:nvPr>
        </p:nvPicPr>
        <p:blipFill>
          <a:blip r:embed="rId3" cstate="print"/>
          <a:srcRect/>
          <a:stretch>
            <a:fillRect/>
          </a:stretch>
        </p:blipFill>
        <p:spPr>
          <a:xfrm>
            <a:off x="1066800" y="1981200"/>
            <a:ext cx="6934200" cy="4114800"/>
          </a:xfrm>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1600200"/>
            <a:ext cx="7620000" cy="4648200"/>
          </a:xfrm>
        </p:spPr>
        <p:txBody>
          <a:bodyPr/>
          <a:lstStyle/>
          <a:p>
            <a:pPr eaLnBrk="1" hangingPunct="1"/>
            <a:r>
              <a:rPr lang="en-US" altLang="en-US" sz="3600" smtClean="0"/>
              <a:t>BUS WILL DEPART MCDOWELL HIGH SCHOOL WEST 38TH STREET PARKING LOT AT</a:t>
            </a:r>
            <a:br>
              <a:rPr lang="en-US" altLang="en-US" sz="3600" smtClean="0"/>
            </a:br>
            <a:r>
              <a:rPr lang="en-US" altLang="en-US" sz="3600" smtClean="0">
                <a:solidFill>
                  <a:schemeClr val="folHlink"/>
                </a:solidFill>
              </a:rPr>
              <a:t> 5AM - NOT A MINUTE LATER!</a:t>
            </a:r>
            <a:r>
              <a:rPr lang="en-US" altLang="en-US" smtClean="0">
                <a:solidFill>
                  <a:schemeClr val="folHlink"/>
                </a:solidFill>
              </a:rPr>
              <a:t/>
            </a:r>
            <a:br>
              <a:rPr lang="en-US" altLang="en-US" smtClean="0">
                <a:solidFill>
                  <a:schemeClr val="folHlink"/>
                </a:solidFill>
              </a:rPr>
            </a:br>
            <a:r>
              <a:rPr lang="en-US" altLang="en-US" sz="4000" smtClean="0">
                <a:solidFill>
                  <a:schemeClr val="tx1"/>
                </a:solidFill>
              </a:rPr>
              <a:t>COACH USA</a:t>
            </a:r>
            <a:r>
              <a:rPr lang="en-US" altLang="en-US" sz="3100" smtClean="0">
                <a:solidFill>
                  <a:schemeClr val="tx1"/>
                </a:solidFill>
              </a:rPr>
              <a:t/>
            </a:r>
            <a:br>
              <a:rPr lang="en-US" altLang="en-US" sz="3100" smtClean="0">
                <a:solidFill>
                  <a:schemeClr val="tx1"/>
                </a:solidFill>
              </a:rPr>
            </a:br>
            <a:r>
              <a:rPr lang="en-US" altLang="en-US" sz="3100" smtClean="0">
                <a:solidFill>
                  <a:schemeClr val="tx1"/>
                </a:solidFill>
              </a:rPr>
              <a:t/>
            </a:r>
            <a:br>
              <a:rPr lang="en-US" altLang="en-US" sz="3100" smtClean="0">
                <a:solidFill>
                  <a:schemeClr val="tx1"/>
                </a:solidFill>
              </a:rPr>
            </a:br>
            <a:r>
              <a:rPr lang="en-US" altLang="en-US" u="sng" smtClean="0">
                <a:solidFill>
                  <a:schemeClr val="folHlink"/>
                </a:solidFill>
              </a:rPr>
              <a:t>YOU WILL PICK YOUR SEAT AS YOU ARRIVE</a:t>
            </a:r>
            <a:r>
              <a:rPr lang="en-US" altLang="en-US" smtClean="0">
                <a:solidFill>
                  <a:schemeClr val="folHlink"/>
                </a:solidFill>
              </a:rPr>
              <a:t/>
            </a:r>
            <a:br>
              <a:rPr lang="en-US" altLang="en-US" smtClean="0">
                <a:solidFill>
                  <a:schemeClr val="folHlink"/>
                </a:solidFill>
              </a:rPr>
            </a:br>
            <a:r>
              <a:rPr lang="en-US" altLang="en-US" smtClean="0">
                <a:solidFill>
                  <a:schemeClr val="folHlink"/>
                </a:solidFill>
              </a:rPr>
              <a:t>YOU DECIDE WHAT TIME TO ARRIVE.</a:t>
            </a:r>
            <a:br>
              <a:rPr lang="en-US" altLang="en-US" smtClean="0">
                <a:solidFill>
                  <a:schemeClr val="folHlink"/>
                </a:solidFill>
              </a:rPr>
            </a:br>
            <a:endParaRPr lang="en-US" altLang="en-US" smtClean="0"/>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1792288" y="4800600"/>
            <a:ext cx="5486400" cy="1316038"/>
          </a:xfrm>
        </p:spPr>
        <p:txBody>
          <a:bodyPr/>
          <a:lstStyle/>
          <a:p>
            <a:pPr algn="ctr"/>
            <a:r>
              <a:rPr lang="en-US" sz="3600" smtClean="0"/>
              <a:t>ERIE WEATHER FIRST</a:t>
            </a:r>
          </a:p>
        </p:txBody>
      </p:sp>
      <p:pic>
        <p:nvPicPr>
          <p:cNvPr id="24579" name="Picture Placeholder 5"/>
          <p:cNvPicPr>
            <a:picLocks noGrp="1" noChangeAspect="1"/>
          </p:cNvPicPr>
          <p:nvPr>
            <p:ph type="pic" idx="1"/>
          </p:nvPr>
        </p:nvPicPr>
        <p:blipFill>
          <a:blip r:embed="rId2" cstate="print"/>
          <a:srcRect l="27190" r="27190"/>
          <a:stretch>
            <a:fillRect/>
          </a:stretch>
        </p:blipFill>
        <p:spPr>
          <a:xfrm>
            <a:off x="533400" y="612775"/>
            <a:ext cx="8001000" cy="4114800"/>
          </a:xfrm>
        </p:spPr>
      </p:pic>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2288" y="4800600"/>
            <a:ext cx="6132512" cy="1600200"/>
          </a:xfrm>
        </p:spPr>
        <p:txBody>
          <a:bodyPr/>
          <a:lstStyle/>
          <a:p>
            <a:pPr algn="ctr"/>
            <a:r>
              <a:rPr lang="en-US" altLang="en-US" sz="3200" smtClean="0"/>
              <a:t>WEATHER FORECAST?</a:t>
            </a:r>
            <a:br>
              <a:rPr lang="en-US" altLang="en-US" sz="3200" smtClean="0"/>
            </a:br>
            <a:r>
              <a:rPr lang="en-US" altLang="en-US" sz="3200" smtClean="0"/>
              <a:t>NOT BAD CONSIDERING THE TIME OF YEAR</a:t>
            </a:r>
          </a:p>
        </p:txBody>
      </p:sp>
      <p:pic>
        <p:nvPicPr>
          <p:cNvPr id="25603" name="Picture Placeholder 5"/>
          <p:cNvPicPr>
            <a:picLocks noGrp="1" noChangeAspect="1"/>
          </p:cNvPicPr>
          <p:nvPr>
            <p:ph type="pic" idx="1"/>
          </p:nvPr>
        </p:nvPicPr>
        <p:blipFill>
          <a:blip r:embed="rId2" cstate="print"/>
          <a:srcRect l="31456" r="31456"/>
          <a:stretch>
            <a:fillRect/>
          </a:stretch>
        </p:blipFill>
        <p:spPr>
          <a:xfrm>
            <a:off x="762000" y="612775"/>
            <a:ext cx="7848600" cy="4114800"/>
          </a:xfrm>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WHAT SHOULD YOU BRING?</a:t>
            </a:r>
          </a:p>
        </p:txBody>
      </p:sp>
      <p:sp>
        <p:nvSpPr>
          <p:cNvPr id="126979" name="Rectangle 3"/>
          <p:cNvSpPr>
            <a:spLocks noGrp="1" noChangeArrowheads="1"/>
          </p:cNvSpPr>
          <p:nvPr>
            <p:ph type="body" idx="1"/>
          </p:nvPr>
        </p:nvSpPr>
        <p:spPr/>
        <p:txBody>
          <a:bodyPr/>
          <a:lstStyle/>
          <a:p>
            <a:pPr eaLnBrk="1" hangingPunct="1">
              <a:lnSpc>
                <a:spcPct val="90000"/>
              </a:lnSpc>
            </a:pPr>
            <a:r>
              <a:rPr lang="en-US" altLang="en-US" sz="2800" b="1" smtClean="0"/>
              <a:t>PILLOW &amp; STUFF, MUSIC, </a:t>
            </a:r>
          </a:p>
          <a:p>
            <a:pPr eaLnBrk="1" hangingPunct="1">
              <a:lnSpc>
                <a:spcPct val="90000"/>
              </a:lnSpc>
            </a:pPr>
            <a:r>
              <a:rPr lang="en-US" altLang="en-US" sz="2800" b="1" smtClean="0"/>
              <a:t>SNACKS FOR BUS</a:t>
            </a:r>
          </a:p>
          <a:p>
            <a:pPr eaLnBrk="1" hangingPunct="1">
              <a:lnSpc>
                <a:spcPct val="90000"/>
              </a:lnSpc>
            </a:pPr>
            <a:r>
              <a:rPr lang="en-US" altLang="en-US" sz="2800" b="1" smtClean="0">
                <a:solidFill>
                  <a:schemeClr val="folHlink"/>
                </a:solidFill>
              </a:rPr>
              <a:t>LUNCH  FOR ON THE BUS</a:t>
            </a:r>
          </a:p>
          <a:p>
            <a:pPr eaLnBrk="1" hangingPunct="1">
              <a:lnSpc>
                <a:spcPct val="90000"/>
              </a:lnSpc>
            </a:pPr>
            <a:r>
              <a:rPr lang="en-US" altLang="en-US" sz="2800" b="1" smtClean="0"/>
              <a:t>MOVIES FOR TRIP BACK!</a:t>
            </a:r>
          </a:p>
          <a:p>
            <a:pPr eaLnBrk="1" hangingPunct="1">
              <a:lnSpc>
                <a:spcPct val="90000"/>
              </a:lnSpc>
            </a:pPr>
            <a:r>
              <a:rPr lang="en-US" altLang="en-US" sz="2800" b="1" smtClean="0"/>
              <a:t>CAMERA WITH LOTS OF MEMORY</a:t>
            </a:r>
          </a:p>
          <a:p>
            <a:pPr eaLnBrk="1" hangingPunct="1">
              <a:lnSpc>
                <a:spcPct val="90000"/>
              </a:lnSpc>
            </a:pPr>
            <a:r>
              <a:rPr lang="en-US" altLang="en-US" sz="2800" b="1" smtClean="0"/>
              <a:t>$$ FOR TWO MEALS &amp; WHATEVER</a:t>
            </a:r>
          </a:p>
          <a:p>
            <a:pPr eaLnBrk="1" hangingPunct="1">
              <a:lnSpc>
                <a:spcPct val="90000"/>
              </a:lnSpc>
            </a:pPr>
            <a:r>
              <a:rPr lang="en-US" altLang="en-US" sz="2800" b="1" smtClean="0"/>
              <a:t>PROPER DRESS FOR THE WEATHER</a:t>
            </a:r>
          </a:p>
          <a:p>
            <a:pPr eaLnBrk="1" hangingPunct="1">
              <a:lnSpc>
                <a:spcPct val="90000"/>
              </a:lnSpc>
            </a:pPr>
            <a:r>
              <a:rPr lang="en-US" altLang="en-US" sz="2800" b="1" smtClean="0"/>
              <a:t>DRESS WARM</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 calcmode="lin" valueType="num">
                                      <p:cBhvr additive="base">
                                        <p:cTn id="19" dur="500" fill="hold"/>
                                        <p:tgtEl>
                                          <p:spTgt spid="1269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9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6979">
                                            <p:txEl>
                                              <p:pRg st="3" end="3"/>
                                            </p:txEl>
                                          </p:spTgt>
                                        </p:tgtEl>
                                        <p:attrNameLst>
                                          <p:attrName>style.visibility</p:attrName>
                                        </p:attrNameLst>
                                      </p:cBhvr>
                                      <p:to>
                                        <p:strVal val="visible"/>
                                      </p:to>
                                    </p:set>
                                    <p:anim calcmode="lin" valueType="num">
                                      <p:cBhvr additive="base">
                                        <p:cTn id="25" dur="500" fill="hold"/>
                                        <p:tgtEl>
                                          <p:spTgt spid="1269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9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6979">
                                            <p:txEl>
                                              <p:pRg st="4" end="4"/>
                                            </p:txEl>
                                          </p:spTgt>
                                        </p:tgtEl>
                                        <p:attrNameLst>
                                          <p:attrName>style.visibility</p:attrName>
                                        </p:attrNameLst>
                                      </p:cBhvr>
                                      <p:to>
                                        <p:strVal val="visible"/>
                                      </p:to>
                                    </p:set>
                                    <p:anim calcmode="lin" valueType="num">
                                      <p:cBhvr additive="base">
                                        <p:cTn id="31" dur="500" fill="hold"/>
                                        <p:tgtEl>
                                          <p:spTgt spid="1269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9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6979">
                                            <p:txEl>
                                              <p:pRg st="5" end="5"/>
                                            </p:txEl>
                                          </p:spTgt>
                                        </p:tgtEl>
                                        <p:attrNameLst>
                                          <p:attrName>style.visibility</p:attrName>
                                        </p:attrNameLst>
                                      </p:cBhvr>
                                      <p:to>
                                        <p:strVal val="visible"/>
                                      </p:to>
                                    </p:set>
                                    <p:anim calcmode="lin" valueType="num">
                                      <p:cBhvr additive="base">
                                        <p:cTn id="37" dur="500" fill="hold"/>
                                        <p:tgtEl>
                                          <p:spTgt spid="1269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9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6979">
                                            <p:txEl>
                                              <p:pRg st="6" end="6"/>
                                            </p:txEl>
                                          </p:spTgt>
                                        </p:tgtEl>
                                        <p:attrNameLst>
                                          <p:attrName>style.visibility</p:attrName>
                                        </p:attrNameLst>
                                      </p:cBhvr>
                                      <p:to>
                                        <p:strVal val="visible"/>
                                      </p:to>
                                    </p:set>
                                    <p:anim calcmode="lin" valueType="num">
                                      <p:cBhvr additive="base">
                                        <p:cTn id="43" dur="500" fill="hold"/>
                                        <p:tgtEl>
                                          <p:spTgt spid="1269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9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6979">
                                            <p:txEl>
                                              <p:pRg st="7" end="7"/>
                                            </p:txEl>
                                          </p:spTgt>
                                        </p:tgtEl>
                                        <p:attrNameLst>
                                          <p:attrName>style.visibility</p:attrName>
                                        </p:attrNameLst>
                                      </p:cBhvr>
                                      <p:to>
                                        <p:strVal val="visible"/>
                                      </p:to>
                                    </p:set>
                                    <p:anim calcmode="lin" valueType="num">
                                      <p:cBhvr additive="base">
                                        <p:cTn id="49" dur="500" fill="hold"/>
                                        <p:tgtEl>
                                          <p:spTgt spid="12697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697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OTHER “STUFF” TO CONSIDER:</a:t>
            </a:r>
          </a:p>
        </p:txBody>
      </p:sp>
      <p:sp>
        <p:nvSpPr>
          <p:cNvPr id="128003" name="Rectangle 3"/>
          <p:cNvSpPr>
            <a:spLocks noGrp="1" noChangeArrowheads="1"/>
          </p:cNvSpPr>
          <p:nvPr>
            <p:ph type="body" idx="1"/>
          </p:nvPr>
        </p:nvSpPr>
        <p:spPr/>
        <p:txBody>
          <a:bodyPr/>
          <a:lstStyle/>
          <a:p>
            <a:pPr eaLnBrk="1" hangingPunct="1">
              <a:lnSpc>
                <a:spcPct val="90000"/>
              </a:lnSpc>
            </a:pPr>
            <a:endParaRPr lang="en-US" altLang="en-US" sz="2800" smtClean="0"/>
          </a:p>
          <a:p>
            <a:pPr eaLnBrk="1" hangingPunct="1">
              <a:lnSpc>
                <a:spcPct val="90000"/>
              </a:lnSpc>
            </a:pPr>
            <a:r>
              <a:rPr lang="en-US" altLang="en-US" sz="2800" b="1" smtClean="0"/>
              <a:t>DRESS CASUAL BUT RESPECTABLE</a:t>
            </a:r>
          </a:p>
          <a:p>
            <a:pPr eaLnBrk="1" hangingPunct="1">
              <a:lnSpc>
                <a:spcPct val="90000"/>
              </a:lnSpc>
            </a:pPr>
            <a:r>
              <a:rPr lang="en-US" altLang="en-US" sz="2800" b="1" smtClean="0"/>
              <a:t>DROP OFF AT LINCOLN MEMORIAL PRIOR TO MUSEUM VISIT, PAY CLOSE ATTENTION TO PICK-UP POINT, MAP WILL BE PROVIDED IN YOUR FOLDER.</a:t>
            </a:r>
          </a:p>
          <a:p>
            <a:pPr eaLnBrk="1" hangingPunct="1">
              <a:lnSpc>
                <a:spcPct val="90000"/>
              </a:lnSpc>
            </a:pPr>
            <a:r>
              <a:rPr lang="en-US" altLang="en-US" sz="2800" b="1" smtClean="0"/>
              <a:t>DO NOT GO ANYWHERE ALONE - STAY WITH OTHERS AT ALL TIMES.</a:t>
            </a:r>
          </a:p>
          <a:p>
            <a:pPr eaLnBrk="1" hangingPunct="1">
              <a:lnSpc>
                <a:spcPct val="90000"/>
              </a:lnSpc>
            </a:pPr>
            <a:r>
              <a:rPr lang="en-US" altLang="en-US" sz="2800" b="1" smtClean="0"/>
              <a:t>CELL PHONE CONTACT ALSO IN FOLDER.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3">
                                            <p:txEl>
                                              <p:pRg st="1" end="1"/>
                                            </p:txEl>
                                          </p:spTgt>
                                        </p:tgtEl>
                                        <p:attrNameLst>
                                          <p:attrName>style.visibility</p:attrName>
                                        </p:attrNameLst>
                                      </p:cBhvr>
                                      <p:to>
                                        <p:strVal val="visible"/>
                                      </p:to>
                                    </p:set>
                                    <p:anim calcmode="lin" valueType="num">
                                      <p:cBhvr additive="base">
                                        <p:cTn id="7" dur="500" fill="hold"/>
                                        <p:tgtEl>
                                          <p:spTgt spid="12800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03">
                                            <p:txEl>
                                              <p:pRg st="2" end="2"/>
                                            </p:txEl>
                                          </p:spTgt>
                                        </p:tgtEl>
                                        <p:attrNameLst>
                                          <p:attrName>style.visibility</p:attrName>
                                        </p:attrNameLst>
                                      </p:cBhvr>
                                      <p:to>
                                        <p:strVal val="visible"/>
                                      </p:to>
                                    </p:set>
                                    <p:anim calcmode="lin" valueType="num">
                                      <p:cBhvr additive="base">
                                        <p:cTn id="13"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0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anim calcmode="lin" valueType="num">
                                      <p:cBhvr additive="base">
                                        <p:cTn id="19" dur="500" fill="hold"/>
                                        <p:tgtEl>
                                          <p:spTgt spid="12800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0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8003">
                                            <p:txEl>
                                              <p:pRg st="4" end="4"/>
                                            </p:txEl>
                                          </p:spTgt>
                                        </p:tgtEl>
                                        <p:attrNameLst>
                                          <p:attrName>style.visibility</p:attrName>
                                        </p:attrNameLst>
                                      </p:cBhvr>
                                      <p:to>
                                        <p:strVal val="visible"/>
                                      </p:to>
                                    </p:set>
                                    <p:anim calcmode="lin" valueType="num">
                                      <p:cBhvr additive="base">
                                        <p:cTn id="25" dur="500" fill="hold"/>
                                        <p:tgtEl>
                                          <p:spTgt spid="1280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80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MUSEUM SECURITY</a:t>
            </a:r>
          </a:p>
        </p:txBody>
      </p:sp>
      <p:sp>
        <p:nvSpPr>
          <p:cNvPr id="129027"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altLang="en-US" sz="2800" b="1" smtClean="0"/>
              <a:t>VERY TIGHT - AIRPORT MODE</a:t>
            </a:r>
          </a:p>
          <a:p>
            <a:pPr eaLnBrk="1" hangingPunct="1">
              <a:lnSpc>
                <a:spcPct val="90000"/>
              </a:lnSpc>
            </a:pPr>
            <a:r>
              <a:rPr lang="en-US" altLang="en-US" sz="2800" b="1" smtClean="0"/>
              <a:t>BRING AS LITTLE AS POSSIBLE INTO MUSEUM SECURITY ENTRANCE</a:t>
            </a:r>
          </a:p>
          <a:p>
            <a:pPr eaLnBrk="1" hangingPunct="1">
              <a:lnSpc>
                <a:spcPct val="90000"/>
              </a:lnSpc>
            </a:pPr>
            <a:r>
              <a:rPr lang="en-US" altLang="en-US" sz="2800" b="1" smtClean="0"/>
              <a:t>PICTURES ENCOURAGED EXCEPT IN THE MAIN EXHIBITION</a:t>
            </a:r>
          </a:p>
          <a:p>
            <a:pPr eaLnBrk="1" hangingPunct="1">
              <a:lnSpc>
                <a:spcPct val="90000"/>
              </a:lnSpc>
            </a:pPr>
            <a:r>
              <a:rPr lang="en-US" altLang="en-US" sz="2800" b="1" smtClean="0">
                <a:solidFill>
                  <a:schemeClr val="folHlink"/>
                </a:solidFill>
              </a:rPr>
              <a:t>DO NOT LEAVE MUSEUM AT ANY TIME PRIOR TO GROUP MEETING!!!!!!!!!!!!!!!!!!!</a:t>
            </a:r>
            <a:endParaRPr lang="en-US" altLang="en-US" sz="2800" b="1" smtClean="0"/>
          </a:p>
          <a:p>
            <a:pPr eaLnBrk="1" hangingPunct="1">
              <a:lnSpc>
                <a:spcPct val="90000"/>
              </a:lnSpc>
            </a:pPr>
            <a:r>
              <a:rPr lang="en-US" altLang="en-US" sz="2800" b="1" smtClean="0"/>
              <a:t>TAKE YOUR TIME!!</a:t>
            </a:r>
          </a:p>
          <a:p>
            <a:pPr eaLnBrk="1" hangingPunct="1">
              <a:lnSpc>
                <a:spcPct val="90000"/>
              </a:lnSpc>
            </a:pPr>
            <a:r>
              <a:rPr lang="en-US" altLang="en-US" sz="2800" b="1" smtClean="0"/>
              <a:t>PLEASE </a:t>
            </a:r>
            <a:r>
              <a:rPr lang="en-US" altLang="en-US" sz="2800" b="1" u="sng" smtClean="0"/>
              <a:t>TURN OFF CELL</a:t>
            </a:r>
            <a:r>
              <a:rPr lang="en-US" altLang="en-US" sz="2800" b="1" smtClean="0"/>
              <a:t> OUT OF RESPECT</a:t>
            </a:r>
          </a:p>
          <a:p>
            <a:pPr eaLnBrk="1" hangingPunct="1">
              <a:lnSpc>
                <a:spcPct val="90000"/>
              </a:lnSpc>
            </a:pPr>
            <a:r>
              <a:rPr lang="en-US" altLang="en-US" sz="2800" b="1" smtClean="0"/>
              <a:t>LEAVE</a:t>
            </a:r>
            <a:r>
              <a:rPr lang="en-US" altLang="en-US" sz="2800" b="1" u="sng" smtClean="0"/>
              <a:t> HATS</a:t>
            </a:r>
            <a:r>
              <a:rPr lang="en-US" altLang="en-US" sz="2800" b="1" smtClean="0"/>
              <a:t> ON BUS PLEASE - RESPECT!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additive="base">
                                        <p:cTn id="13" dur="500" fill="hold"/>
                                        <p:tgtEl>
                                          <p:spTgt spid="129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90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additive="base">
                                        <p:cTn id="19" dur="500" fill="hold"/>
                                        <p:tgtEl>
                                          <p:spTgt spid="129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90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9027">
                                            <p:txEl>
                                              <p:pRg st="3" end="3"/>
                                            </p:txEl>
                                          </p:spTgt>
                                        </p:tgtEl>
                                        <p:attrNameLst>
                                          <p:attrName>style.visibility</p:attrName>
                                        </p:attrNameLst>
                                      </p:cBhvr>
                                      <p:to>
                                        <p:strVal val="visible"/>
                                      </p:to>
                                    </p:set>
                                    <p:anim calcmode="lin" valueType="num">
                                      <p:cBhvr additive="base">
                                        <p:cTn id="25" dur="500" fill="hold"/>
                                        <p:tgtEl>
                                          <p:spTgt spid="129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90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9027">
                                            <p:txEl>
                                              <p:pRg st="4" end="4"/>
                                            </p:txEl>
                                          </p:spTgt>
                                        </p:tgtEl>
                                        <p:attrNameLst>
                                          <p:attrName>style.visibility</p:attrName>
                                        </p:attrNameLst>
                                      </p:cBhvr>
                                      <p:to>
                                        <p:strVal val="visible"/>
                                      </p:to>
                                    </p:set>
                                    <p:anim calcmode="lin" valueType="num">
                                      <p:cBhvr additive="base">
                                        <p:cTn id="31" dur="500" fill="hold"/>
                                        <p:tgtEl>
                                          <p:spTgt spid="1290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90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9027">
                                            <p:txEl>
                                              <p:pRg st="5" end="5"/>
                                            </p:txEl>
                                          </p:spTgt>
                                        </p:tgtEl>
                                        <p:attrNameLst>
                                          <p:attrName>style.visibility</p:attrName>
                                        </p:attrNameLst>
                                      </p:cBhvr>
                                      <p:to>
                                        <p:strVal val="visible"/>
                                      </p:to>
                                    </p:set>
                                    <p:anim calcmode="lin" valueType="num">
                                      <p:cBhvr additive="base">
                                        <p:cTn id="37" dur="500" fill="hold"/>
                                        <p:tgtEl>
                                          <p:spTgt spid="1290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902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9027">
                                            <p:txEl>
                                              <p:pRg st="6" end="6"/>
                                            </p:txEl>
                                          </p:spTgt>
                                        </p:tgtEl>
                                        <p:attrNameLst>
                                          <p:attrName>style.visibility</p:attrName>
                                        </p:attrNameLst>
                                      </p:cBhvr>
                                      <p:to>
                                        <p:strVal val="visible"/>
                                      </p:to>
                                    </p:set>
                                    <p:anim calcmode="lin" valueType="num">
                                      <p:cBhvr additive="base">
                                        <p:cTn id="43" dur="500" fill="hold"/>
                                        <p:tgtEl>
                                          <p:spTgt spid="1290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902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WHAT TO SEE IN MUSEUM</a:t>
            </a:r>
            <a:br>
              <a:rPr lang="en-US" altLang="en-US" smtClean="0"/>
            </a:br>
            <a:endParaRPr lang="en-US" altLang="en-US" smtClean="0"/>
          </a:p>
        </p:txBody>
      </p:sp>
      <p:sp>
        <p:nvSpPr>
          <p:cNvPr id="130051" name="Rectangle 3"/>
          <p:cNvSpPr>
            <a:spLocks noGrp="1" noChangeArrowheads="1"/>
          </p:cNvSpPr>
          <p:nvPr>
            <p:ph type="body" idx="1"/>
          </p:nvPr>
        </p:nvSpPr>
        <p:spPr>
          <a:xfrm>
            <a:off x="685800" y="1600200"/>
            <a:ext cx="7772400" cy="4495800"/>
          </a:xfrm>
        </p:spPr>
        <p:txBody>
          <a:bodyPr/>
          <a:lstStyle/>
          <a:p>
            <a:pPr eaLnBrk="1" hangingPunct="1">
              <a:lnSpc>
                <a:spcPct val="90000"/>
              </a:lnSpc>
            </a:pPr>
            <a:r>
              <a:rPr lang="en-US" altLang="en-US" sz="2800" b="1" smtClean="0"/>
              <a:t>MAIN EXHIBITION</a:t>
            </a:r>
          </a:p>
          <a:p>
            <a:pPr eaLnBrk="1" hangingPunct="1">
              <a:lnSpc>
                <a:spcPct val="90000"/>
              </a:lnSpc>
            </a:pPr>
            <a:r>
              <a:rPr lang="en-US" altLang="en-US" sz="2800" b="1" smtClean="0"/>
              <a:t>DANIEL’S STORY</a:t>
            </a:r>
          </a:p>
          <a:p>
            <a:pPr eaLnBrk="1" hangingPunct="1">
              <a:lnSpc>
                <a:spcPct val="90000"/>
              </a:lnSpc>
            </a:pPr>
            <a:r>
              <a:rPr lang="en-US" altLang="en-US" sz="2800" b="1" u="sng" smtClean="0"/>
              <a:t>SOME WERE NEIGHBORS</a:t>
            </a:r>
          </a:p>
          <a:p>
            <a:pPr eaLnBrk="1" hangingPunct="1">
              <a:lnSpc>
                <a:spcPct val="90000"/>
              </a:lnSpc>
            </a:pPr>
            <a:r>
              <a:rPr lang="en-US" altLang="en-US" sz="2800" b="1" smtClean="0"/>
              <a:t>GENOCIDE EXHIBITION</a:t>
            </a:r>
          </a:p>
          <a:p>
            <a:pPr eaLnBrk="1" hangingPunct="1">
              <a:lnSpc>
                <a:spcPct val="90000"/>
              </a:lnSpc>
            </a:pPr>
            <a:r>
              <a:rPr lang="en-US" altLang="en-US" sz="2800" b="1" smtClean="0"/>
              <a:t>NUREMBERG EXHIBITION</a:t>
            </a:r>
          </a:p>
          <a:p>
            <a:pPr eaLnBrk="1" hangingPunct="1">
              <a:lnSpc>
                <a:spcPct val="90000"/>
              </a:lnSpc>
            </a:pPr>
            <a:r>
              <a:rPr lang="en-US" altLang="en-US" sz="2800" b="1" smtClean="0"/>
              <a:t>HALL OF WITNESS</a:t>
            </a:r>
          </a:p>
          <a:p>
            <a:pPr eaLnBrk="1" hangingPunct="1">
              <a:lnSpc>
                <a:spcPct val="90000"/>
              </a:lnSpc>
            </a:pPr>
            <a:r>
              <a:rPr lang="en-US" altLang="en-US" sz="2800" b="1" smtClean="0"/>
              <a:t>HALL OF REMEMBRANCE</a:t>
            </a:r>
          </a:p>
          <a:p>
            <a:pPr eaLnBrk="1" hangingPunct="1">
              <a:lnSpc>
                <a:spcPct val="90000"/>
              </a:lnSpc>
            </a:pPr>
            <a:r>
              <a:rPr lang="en-US" altLang="en-US" sz="2800" b="1" smtClean="0"/>
              <a:t>CHILDREN’S TILE WALL</a:t>
            </a:r>
          </a:p>
          <a:p>
            <a:pPr eaLnBrk="1" hangingPunct="1">
              <a:lnSpc>
                <a:spcPct val="90000"/>
              </a:lnSpc>
            </a:pPr>
            <a:r>
              <a:rPr lang="en-US" altLang="en-US" sz="2800" b="1" smtClean="0"/>
              <a:t>BOOK STORE &amp; GIFT SHOP</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additive="base">
                                        <p:cTn id="19" dur="500" fill="hold"/>
                                        <p:tgtEl>
                                          <p:spTgt spid="130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00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0051">
                                            <p:txEl>
                                              <p:pRg st="3" end="3"/>
                                            </p:txEl>
                                          </p:spTgt>
                                        </p:tgtEl>
                                        <p:attrNameLst>
                                          <p:attrName>style.visibility</p:attrName>
                                        </p:attrNameLst>
                                      </p:cBhvr>
                                      <p:to>
                                        <p:strVal val="visible"/>
                                      </p:to>
                                    </p:set>
                                    <p:anim calcmode="lin" valueType="num">
                                      <p:cBhvr additive="base">
                                        <p:cTn id="25" dur="500" fill="hold"/>
                                        <p:tgtEl>
                                          <p:spTgt spid="1300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00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0051">
                                            <p:txEl>
                                              <p:pRg st="4" end="4"/>
                                            </p:txEl>
                                          </p:spTgt>
                                        </p:tgtEl>
                                        <p:attrNameLst>
                                          <p:attrName>style.visibility</p:attrName>
                                        </p:attrNameLst>
                                      </p:cBhvr>
                                      <p:to>
                                        <p:strVal val="visible"/>
                                      </p:to>
                                    </p:set>
                                    <p:anim calcmode="lin" valueType="num">
                                      <p:cBhvr additive="base">
                                        <p:cTn id="31" dur="500" fill="hold"/>
                                        <p:tgtEl>
                                          <p:spTgt spid="1300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00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0051">
                                            <p:txEl>
                                              <p:pRg st="5" end="5"/>
                                            </p:txEl>
                                          </p:spTgt>
                                        </p:tgtEl>
                                        <p:attrNameLst>
                                          <p:attrName>style.visibility</p:attrName>
                                        </p:attrNameLst>
                                      </p:cBhvr>
                                      <p:to>
                                        <p:strVal val="visible"/>
                                      </p:to>
                                    </p:set>
                                    <p:anim calcmode="lin" valueType="num">
                                      <p:cBhvr additive="base">
                                        <p:cTn id="37" dur="500" fill="hold"/>
                                        <p:tgtEl>
                                          <p:spTgt spid="1300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005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0051">
                                            <p:txEl>
                                              <p:pRg st="6" end="6"/>
                                            </p:txEl>
                                          </p:spTgt>
                                        </p:tgtEl>
                                        <p:attrNameLst>
                                          <p:attrName>style.visibility</p:attrName>
                                        </p:attrNameLst>
                                      </p:cBhvr>
                                      <p:to>
                                        <p:strVal val="visible"/>
                                      </p:to>
                                    </p:set>
                                    <p:anim calcmode="lin" valueType="num">
                                      <p:cBhvr additive="base">
                                        <p:cTn id="43" dur="500" fill="hold"/>
                                        <p:tgtEl>
                                          <p:spTgt spid="1300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005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0051">
                                            <p:txEl>
                                              <p:pRg st="7" end="7"/>
                                            </p:txEl>
                                          </p:spTgt>
                                        </p:tgtEl>
                                        <p:attrNameLst>
                                          <p:attrName>style.visibility</p:attrName>
                                        </p:attrNameLst>
                                      </p:cBhvr>
                                      <p:to>
                                        <p:strVal val="visible"/>
                                      </p:to>
                                    </p:set>
                                    <p:anim calcmode="lin" valueType="num">
                                      <p:cBhvr additive="base">
                                        <p:cTn id="49" dur="500" fill="hold"/>
                                        <p:tgtEl>
                                          <p:spTgt spid="1300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005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0051">
                                            <p:txEl>
                                              <p:pRg st="8" end="8"/>
                                            </p:txEl>
                                          </p:spTgt>
                                        </p:tgtEl>
                                        <p:attrNameLst>
                                          <p:attrName>style.visibility</p:attrName>
                                        </p:attrNameLst>
                                      </p:cBhvr>
                                      <p:to>
                                        <p:strVal val="visible"/>
                                      </p:to>
                                    </p:set>
                                    <p:anim calcmode="lin" valueType="num">
                                      <p:cBhvr additive="base">
                                        <p:cTn id="55" dur="500" fill="hold"/>
                                        <p:tgtEl>
                                          <p:spTgt spid="13005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3005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5943600"/>
          </a:xfrm>
        </p:spPr>
        <p:txBody>
          <a:bodyPr/>
          <a:lstStyle/>
          <a:p>
            <a:pPr eaLnBrk="1" hangingPunct="1"/>
            <a:r>
              <a:rPr lang="en-US" altLang="en-US" smtClean="0"/>
              <a:t>IF YOU WERE TO VIEW THE ENTIRE MUSEUM INCLUDING ALL THE EXHIBITS - IT WOULD TAKE </a:t>
            </a:r>
            <a:r>
              <a:rPr lang="en-US" altLang="en-US" u="sng" smtClean="0">
                <a:solidFill>
                  <a:schemeClr val="folHlink"/>
                </a:solidFill>
              </a:rPr>
              <a:t>AT LEAST A WEEK!</a:t>
            </a:r>
            <a:br>
              <a:rPr lang="en-US" altLang="en-US" u="sng" smtClean="0">
                <a:solidFill>
                  <a:schemeClr val="folHlink"/>
                </a:solidFill>
              </a:rPr>
            </a:br>
            <a:r>
              <a:rPr lang="en-US" altLang="en-US" smtClean="0"/>
              <a:t>DO THE BEST YOU CAN,</a:t>
            </a:r>
            <a:br>
              <a:rPr lang="en-US" altLang="en-US" smtClean="0"/>
            </a:br>
            <a:r>
              <a:rPr lang="en-US" altLang="en-US" smtClean="0"/>
              <a:t>SEE WHAT INTEREST YOU,</a:t>
            </a:r>
            <a:br>
              <a:rPr lang="en-US" altLang="en-US" smtClean="0"/>
            </a:br>
            <a:r>
              <a:rPr lang="en-US" altLang="en-US" smtClean="0">
                <a:solidFill>
                  <a:srgbClr val="FFFF00"/>
                </a:solidFill>
              </a:rPr>
              <a:t>MAKE THE BEST OF THE TIME YOU HAVE!!</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3200" smtClean="0"/>
              <a:t>AS YOU CAN IMAGINE, THIS DAY INVOLVES THE STUDY HORRIFIC EVENTS </a:t>
            </a:r>
            <a:br>
              <a:rPr lang="en-US" altLang="en-US" sz="3200" smtClean="0"/>
            </a:br>
            <a:r>
              <a:rPr lang="en-US" altLang="en-US" sz="3200" smtClean="0"/>
              <a:t>BOTH PAST AND PRESENT</a:t>
            </a:r>
            <a:endParaRPr lang="en-US" altLang="en-US" smtClean="0"/>
          </a:p>
        </p:txBody>
      </p:sp>
      <p:pic>
        <p:nvPicPr>
          <p:cNvPr id="4099" name="Content Placeholder 8" descr="EMERGENCIES.jpg"/>
          <p:cNvPicPr>
            <a:picLocks noGrp="1" noChangeAspect="1"/>
          </p:cNvPicPr>
          <p:nvPr>
            <p:ph idx="1"/>
          </p:nvPr>
        </p:nvPicPr>
        <p:blipFill>
          <a:blip r:embed="rId2" cstate="print"/>
          <a:srcRect/>
          <a:stretch>
            <a:fillRect/>
          </a:stretch>
        </p:blipFill>
        <p:spPr>
          <a:xfrm>
            <a:off x="838200" y="2228850"/>
            <a:ext cx="7340600" cy="4629150"/>
          </a:xfrm>
        </p:spPr>
      </p:pic>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5943600"/>
          </a:xfrm>
        </p:spPr>
        <p:txBody>
          <a:bodyPr/>
          <a:lstStyle/>
          <a:p>
            <a:pPr eaLnBrk="1" hangingPunct="1"/>
            <a:r>
              <a:rPr lang="en-US" altLang="en-US" sz="4000" smtClean="0"/>
              <a:t>CONSIDERING THE TIME AND EXPENSE INVOLVED IN GETTING YOU TO THE MUSEUM, </a:t>
            </a:r>
            <a:br>
              <a:rPr lang="en-US" altLang="en-US" sz="4000" smtClean="0"/>
            </a:br>
            <a:r>
              <a:rPr lang="en-US" altLang="en-US" sz="4000" smtClean="0"/>
              <a:t>PLEASE USE ALL THE TIME YOU HAVE!!</a:t>
            </a:r>
            <a:br>
              <a:rPr lang="en-US" altLang="en-US" sz="4000" smtClean="0"/>
            </a:br>
            <a:r>
              <a:rPr lang="en-US" altLang="en-US" sz="4000" smtClean="0"/>
              <a:t>IT MAKES NO SENSE FOR YOU TO SIT IDOL IN THE LOBBY. </a:t>
            </a:r>
            <a:br>
              <a:rPr lang="en-US" altLang="en-US" sz="4000" smtClean="0"/>
            </a:br>
            <a:r>
              <a:rPr lang="en-US" altLang="en-US" sz="4000" smtClean="0">
                <a:solidFill>
                  <a:schemeClr val="folHlink"/>
                </a:solidFill>
              </a:rPr>
              <a:t>CARPE DIEM!!</a:t>
            </a:r>
            <a:endParaRPr lang="en-US" altLang="en-US" smtClean="0"/>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WHAT WILL YOU DISCOVER WHILE VISITING THE MUSEUM??</a:t>
            </a:r>
          </a:p>
        </p:txBody>
      </p:sp>
      <p:pic>
        <p:nvPicPr>
          <p:cNvPr id="32771" name="Picture 8" descr="HMM PLAZA"/>
          <p:cNvPicPr>
            <a:picLocks noGrp="1" noChangeAspect="1" noChangeArrowheads="1"/>
          </p:cNvPicPr>
          <p:nvPr>
            <p:ph idx="1"/>
          </p:nvPr>
        </p:nvPicPr>
        <p:blipFill>
          <a:blip r:embed="rId3" cstate="print"/>
          <a:srcRect/>
          <a:stretch>
            <a:fillRect/>
          </a:stretch>
        </p:blipFill>
        <p:spPr>
          <a:xfrm>
            <a:off x="838200" y="2209800"/>
            <a:ext cx="7543800" cy="4114800"/>
          </a:xfrm>
        </p:spPr>
      </p:pic>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solidFill>
                  <a:schemeClr val="tx1"/>
                </a:solidFill>
              </a:rPr>
              <a:t>THE ARCHITECT WANTED YOU TO SENSE THAT </a:t>
            </a:r>
            <a:r>
              <a:rPr lang="en-US" altLang="en-US" smtClean="0">
                <a:solidFill>
                  <a:schemeClr val="folHlink"/>
                </a:solidFill>
              </a:rPr>
              <a:t>“SOMETHING IS AMISS…”</a:t>
            </a:r>
            <a:endParaRPr lang="en-US" altLang="en-US" smtClean="0"/>
          </a:p>
        </p:txBody>
      </p:sp>
      <p:pic>
        <p:nvPicPr>
          <p:cNvPr id="33795" name="Content Placeholder 4" descr="DSC00005.jpg"/>
          <p:cNvPicPr>
            <a:picLocks noGrp="1" noChangeAspect="1"/>
          </p:cNvPicPr>
          <p:nvPr>
            <p:ph idx="1"/>
          </p:nvPr>
        </p:nvPicPr>
        <p:blipFill>
          <a:blip r:embed="rId3" cstate="print"/>
          <a:srcRect/>
          <a:stretch>
            <a:fillRect/>
          </a:stretch>
        </p:blipFill>
        <p:spPr>
          <a:xfrm>
            <a:off x="1143000" y="2133600"/>
            <a:ext cx="7086600" cy="4476750"/>
          </a:xfrm>
        </p:spPr>
      </p:pic>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solidFill>
                  <a:schemeClr val="tx1"/>
                </a:solidFill>
              </a:rPr>
              <a:t>IF YOU LISTEN, THIS BUILDING WILL</a:t>
            </a:r>
            <a:br>
              <a:rPr lang="en-US" altLang="en-US" smtClean="0">
                <a:solidFill>
                  <a:schemeClr val="tx1"/>
                </a:solidFill>
              </a:rPr>
            </a:br>
            <a:r>
              <a:rPr lang="en-US" altLang="en-US" smtClean="0">
                <a:solidFill>
                  <a:schemeClr val="tx1"/>
                </a:solidFill>
              </a:rPr>
              <a:t>“ SPEAK TO YOU!”</a:t>
            </a:r>
            <a:endParaRPr lang="en-US" altLang="en-US" smtClean="0"/>
          </a:p>
        </p:txBody>
      </p:sp>
      <p:pic>
        <p:nvPicPr>
          <p:cNvPr id="34819" name="Content Placeholder 4" descr="DSC00006.jpg"/>
          <p:cNvPicPr>
            <a:picLocks noGrp="1" noChangeAspect="1"/>
          </p:cNvPicPr>
          <p:nvPr>
            <p:ph idx="1"/>
          </p:nvPr>
        </p:nvPicPr>
        <p:blipFill>
          <a:blip r:embed="rId3" cstate="print"/>
          <a:srcRect/>
          <a:stretch>
            <a:fillRect/>
          </a:stretch>
        </p:blipFill>
        <p:spPr>
          <a:xfrm>
            <a:off x="1066800" y="2133600"/>
            <a:ext cx="7010400" cy="4705350"/>
          </a:xfrm>
        </p:spPr>
      </p:pic>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09600"/>
            <a:ext cx="7772400" cy="5181600"/>
          </a:xfrm>
        </p:spPr>
        <p:txBody>
          <a:bodyPr/>
          <a:lstStyle/>
          <a:p>
            <a:pPr eaLnBrk="1" hangingPunct="1"/>
            <a:r>
              <a:rPr lang="en-US" altLang="en-US" sz="4800" smtClean="0">
                <a:solidFill>
                  <a:schemeClr val="folHlink"/>
                </a:solidFill>
              </a:rPr>
              <a:t>IT WILL CRY OUT…</a:t>
            </a:r>
            <a:br>
              <a:rPr lang="en-US" altLang="en-US" sz="4800" smtClean="0">
                <a:solidFill>
                  <a:schemeClr val="folHlink"/>
                </a:solidFill>
              </a:rPr>
            </a:br>
            <a:r>
              <a:rPr lang="en-US" altLang="en-US" sz="4800" smtClean="0">
                <a:solidFill>
                  <a:schemeClr val="folHlink"/>
                </a:solidFill>
              </a:rPr>
              <a:t/>
            </a:r>
            <a:br>
              <a:rPr lang="en-US" altLang="en-US" sz="4800" smtClean="0">
                <a:solidFill>
                  <a:schemeClr val="folHlink"/>
                </a:solidFill>
              </a:rPr>
            </a:br>
            <a:r>
              <a:rPr lang="en-US" altLang="en-US" sz="4800" smtClean="0">
                <a:solidFill>
                  <a:schemeClr val="folHlink"/>
                </a:solidFill>
              </a:rPr>
              <a:t/>
            </a:r>
            <a:br>
              <a:rPr lang="en-US" altLang="en-US" sz="4800" smtClean="0">
                <a:solidFill>
                  <a:schemeClr val="folHlink"/>
                </a:solidFill>
              </a:rPr>
            </a:br>
            <a:r>
              <a:rPr lang="en-US" altLang="en-US" sz="6000" smtClean="0">
                <a:solidFill>
                  <a:schemeClr val="tx1"/>
                </a:solidFill>
              </a:rPr>
              <a:t>“NEVER AGAIN”</a:t>
            </a:r>
            <a:endParaRPr lang="en-US" altLang="en-US" smtClean="0"/>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WHY BUILD A MUSEUM FOR SUCH AN EVENT, SUCH A MEMORY?</a:t>
            </a:r>
          </a:p>
        </p:txBody>
      </p:sp>
      <p:sp>
        <p:nvSpPr>
          <p:cNvPr id="86019" name="Rectangle 3"/>
          <p:cNvSpPr>
            <a:spLocks noGrp="1" noChangeArrowheads="1"/>
          </p:cNvSpPr>
          <p:nvPr>
            <p:ph type="body" idx="1"/>
          </p:nvPr>
        </p:nvSpPr>
        <p:spPr>
          <a:xfrm>
            <a:off x="685800" y="2438400"/>
            <a:ext cx="7772400" cy="4114800"/>
          </a:xfrm>
        </p:spPr>
        <p:txBody>
          <a:bodyPr/>
          <a:lstStyle/>
          <a:p>
            <a:pPr eaLnBrk="1" hangingPunct="1"/>
            <a:r>
              <a:rPr lang="en-US" altLang="en-US" smtClean="0"/>
              <a:t>TESTIMONY TO LIVES AND EVENTS WE MUST NEVER FORGET</a:t>
            </a:r>
          </a:p>
          <a:p>
            <a:pPr eaLnBrk="1" hangingPunct="1"/>
            <a:r>
              <a:rPr lang="en-US" altLang="en-US" smtClean="0"/>
              <a:t>A FUNDAMENTAL LESSON THAT,  TO BE A BYSTANDER IS TO SHARE IN THE GUILT</a:t>
            </a:r>
          </a:p>
          <a:p>
            <a:pPr eaLnBrk="1" hangingPunct="1"/>
            <a:r>
              <a:rPr lang="en-US" altLang="en-US" smtClean="0"/>
              <a:t>A MEMORIAL TO THE VICTIMS</a:t>
            </a:r>
          </a:p>
          <a:p>
            <a:pPr eaLnBrk="1" hangingPunct="1"/>
            <a:r>
              <a:rPr lang="en-US" altLang="en-US" smtClean="0"/>
              <a:t>SO WE DON’T FORGET!!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1981200"/>
          </a:xfrm>
        </p:spPr>
        <p:txBody>
          <a:bodyPr/>
          <a:lstStyle/>
          <a:p>
            <a:pPr eaLnBrk="1" hangingPunct="1"/>
            <a:r>
              <a:rPr lang="en-US" altLang="en-US" smtClean="0"/>
              <a:t>THE BUILDING IS AN ARCHITECTURAL MASTERPIECE</a:t>
            </a:r>
          </a:p>
        </p:txBody>
      </p:sp>
      <p:sp>
        <p:nvSpPr>
          <p:cNvPr id="12291" name="Rectangle 3"/>
          <p:cNvSpPr>
            <a:spLocks noGrp="1" noChangeArrowheads="1"/>
          </p:cNvSpPr>
          <p:nvPr>
            <p:ph type="body" sz="half" idx="1"/>
          </p:nvPr>
        </p:nvSpPr>
        <p:spPr>
          <a:xfrm>
            <a:off x="0" y="2667000"/>
            <a:ext cx="3886200" cy="3733800"/>
          </a:xfrm>
        </p:spPr>
        <p:txBody>
          <a:bodyPr/>
          <a:lstStyle/>
          <a:p>
            <a:pPr eaLnBrk="1" hangingPunct="1"/>
            <a:r>
              <a:rPr lang="en-US" altLang="en-US" sz="2800" smtClean="0"/>
              <a:t>IT DECEIVES YOU!</a:t>
            </a:r>
          </a:p>
          <a:p>
            <a:pPr eaLnBrk="1" hangingPunct="1"/>
            <a:r>
              <a:rPr lang="en-US" altLang="en-US" sz="2800" smtClean="0">
                <a:solidFill>
                  <a:schemeClr val="tx2"/>
                </a:solidFill>
              </a:rPr>
              <a:t>IT HIDES THINGS FROM YOU!</a:t>
            </a:r>
          </a:p>
          <a:p>
            <a:pPr eaLnBrk="1" hangingPunct="1"/>
            <a:r>
              <a:rPr lang="en-US" altLang="en-US" sz="2800" smtClean="0">
                <a:solidFill>
                  <a:srgbClr val="BB56C3"/>
                </a:solidFill>
              </a:rPr>
              <a:t>IT HAS HIDDEN MEANINGS THROUGHOUT!</a:t>
            </a:r>
          </a:p>
        </p:txBody>
      </p:sp>
      <p:pic>
        <p:nvPicPr>
          <p:cNvPr id="37892" name="Picture 8"/>
          <p:cNvPicPr>
            <a:picLocks noGrp="1" noChangeAspect="1" noChangeArrowheads="1"/>
          </p:cNvPicPr>
          <p:nvPr>
            <p:ph sz="quarter" idx="3"/>
          </p:nvPr>
        </p:nvPicPr>
        <p:blipFill>
          <a:blip r:embed="rId4" cstate="print"/>
          <a:srcRect/>
          <a:stretch>
            <a:fillRect/>
          </a:stretch>
        </p:blipFill>
        <p:spPr>
          <a:xfrm>
            <a:off x="4038600" y="4419600"/>
            <a:ext cx="4724400" cy="2133600"/>
          </a:xfrm>
        </p:spPr>
      </p:pic>
      <p:pic>
        <p:nvPicPr>
          <p:cNvPr id="37893" name="Picture 11" descr="BRICK_GLASS"/>
          <p:cNvPicPr>
            <a:picLocks noGrp="1" noChangeAspect="1" noChangeArrowheads="1"/>
          </p:cNvPicPr>
          <p:nvPr>
            <p:ph sz="quarter" idx="2"/>
          </p:nvPr>
        </p:nvPicPr>
        <p:blipFill>
          <a:blip r:embed="rId5" cstate="print"/>
          <a:srcRect/>
          <a:stretch>
            <a:fillRect/>
          </a:stretch>
        </p:blipFill>
        <p:spPr>
          <a:xfrm>
            <a:off x="4114800" y="2133600"/>
            <a:ext cx="4648200" cy="2057400"/>
          </a:xfr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DESIGN BY JAMES FREED</a:t>
            </a:r>
          </a:p>
        </p:txBody>
      </p:sp>
      <p:sp>
        <p:nvSpPr>
          <p:cNvPr id="38915" name="Rectangle 3"/>
          <p:cNvSpPr>
            <a:spLocks noGrp="1" noChangeArrowheads="1"/>
          </p:cNvSpPr>
          <p:nvPr>
            <p:ph type="body" sz="half" idx="1"/>
          </p:nvPr>
        </p:nvSpPr>
        <p:spPr/>
        <p:txBody>
          <a:bodyPr/>
          <a:lstStyle/>
          <a:p>
            <a:pPr eaLnBrk="1" hangingPunct="1"/>
            <a:r>
              <a:rPr lang="en-US" altLang="en-US" sz="2800" smtClean="0"/>
              <a:t>“THE BUILDING WILL TAKE YOU IN IT’S GRIP”</a:t>
            </a:r>
          </a:p>
          <a:p>
            <a:pPr eaLnBrk="1" hangingPunct="1"/>
            <a:endParaRPr lang="en-US" altLang="en-US" sz="2800" smtClean="0"/>
          </a:p>
          <a:p>
            <a:pPr eaLnBrk="1" hangingPunct="1"/>
            <a:r>
              <a:rPr lang="en-US" altLang="en-US" sz="2800" smtClean="0"/>
              <a:t>“NOT ALL IS QUITE AS IT SEEMS”</a:t>
            </a:r>
          </a:p>
          <a:p>
            <a:pPr eaLnBrk="1" hangingPunct="1"/>
            <a:endParaRPr lang="en-US" altLang="en-US" sz="2800" smtClean="0"/>
          </a:p>
          <a:p>
            <a:pPr eaLnBrk="1" hangingPunct="1"/>
            <a:endParaRPr lang="en-US" altLang="en-US" sz="2800" smtClean="0">
              <a:solidFill>
                <a:schemeClr val="folHlink"/>
              </a:solidFill>
            </a:endParaRPr>
          </a:p>
        </p:txBody>
      </p:sp>
      <p:pic>
        <p:nvPicPr>
          <p:cNvPr id="38916" name="Picture 8" descr="USHMM BACK"/>
          <p:cNvPicPr>
            <a:picLocks noGrp="1" noChangeAspect="1" noChangeArrowheads="1"/>
          </p:cNvPicPr>
          <p:nvPr>
            <p:ph sz="quarter" idx="2"/>
          </p:nvPr>
        </p:nvPicPr>
        <p:blipFill>
          <a:blip r:embed="rId3" cstate="print"/>
          <a:srcRect/>
          <a:stretch>
            <a:fillRect/>
          </a:stretch>
        </p:blipFill>
        <p:spPr>
          <a:xfrm>
            <a:off x="4724400" y="1981200"/>
            <a:ext cx="3810000" cy="1981200"/>
          </a:xfrm>
        </p:spPr>
      </p:pic>
      <p:pic>
        <p:nvPicPr>
          <p:cNvPr id="38917" name="Content Placeholder 6" descr="HMM WINDOW.jpg"/>
          <p:cNvPicPr>
            <a:picLocks noGrp="1" noChangeAspect="1"/>
          </p:cNvPicPr>
          <p:nvPr>
            <p:ph sz="quarter" idx="3"/>
          </p:nvPr>
        </p:nvPicPr>
        <p:blipFill>
          <a:blip r:embed="rId4" cstate="print"/>
          <a:srcRect/>
          <a:stretch>
            <a:fillRect/>
          </a:stretch>
        </p:blipFill>
        <p:spPr>
          <a:xfrm>
            <a:off x="4724400" y="4114800"/>
            <a:ext cx="3810000" cy="1981200"/>
          </a:xfrm>
        </p:spPr>
      </p:pic>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OPENED IN APRIL OF 1993</a:t>
            </a:r>
          </a:p>
        </p:txBody>
      </p:sp>
      <p:sp>
        <p:nvSpPr>
          <p:cNvPr id="14339" name="Rectangle 3"/>
          <p:cNvSpPr>
            <a:spLocks noGrp="1" noChangeArrowheads="1"/>
          </p:cNvSpPr>
          <p:nvPr>
            <p:ph type="body" sz="half" idx="1"/>
          </p:nvPr>
        </p:nvSpPr>
        <p:spPr/>
        <p:txBody>
          <a:bodyPr/>
          <a:lstStyle/>
          <a:p>
            <a:pPr eaLnBrk="1" hangingPunct="1">
              <a:lnSpc>
                <a:spcPct val="90000"/>
              </a:lnSpc>
            </a:pPr>
            <a:r>
              <a:rPr lang="en-US" altLang="en-US" sz="2400" smtClean="0"/>
              <a:t>LOCATED IN CENTER OF DC</a:t>
            </a:r>
          </a:p>
          <a:p>
            <a:pPr eaLnBrk="1" hangingPunct="1">
              <a:lnSpc>
                <a:spcPct val="90000"/>
              </a:lnSpc>
            </a:pPr>
            <a:endParaRPr lang="en-US" altLang="en-US" sz="2400" smtClean="0"/>
          </a:p>
          <a:p>
            <a:pPr eaLnBrk="1" hangingPunct="1">
              <a:lnSpc>
                <a:spcPct val="90000"/>
              </a:lnSpc>
            </a:pPr>
            <a:r>
              <a:rPr lang="en-US" altLang="en-US" sz="2400" smtClean="0"/>
              <a:t>TWO BLOCKS FROM WASHINGTON MONUMENT</a:t>
            </a:r>
          </a:p>
          <a:p>
            <a:pPr eaLnBrk="1" hangingPunct="1">
              <a:lnSpc>
                <a:spcPct val="90000"/>
              </a:lnSpc>
            </a:pPr>
            <a:endParaRPr lang="en-US" altLang="en-US" sz="2400" smtClean="0"/>
          </a:p>
          <a:p>
            <a:pPr eaLnBrk="1" hangingPunct="1">
              <a:lnSpc>
                <a:spcPct val="90000"/>
              </a:lnSpc>
            </a:pPr>
            <a:r>
              <a:rPr lang="en-US" altLang="en-US" sz="2400" smtClean="0"/>
              <a:t>WITHIN VIEW OF CAPITAL, WHITE HOUSE AND JEFFERSON MEMORIAL</a:t>
            </a:r>
          </a:p>
        </p:txBody>
      </p:sp>
      <p:pic>
        <p:nvPicPr>
          <p:cNvPr id="39940" name="Picture 6"/>
          <p:cNvPicPr>
            <a:picLocks noGrp="1" noChangeAspect="1" noChangeArrowheads="1"/>
          </p:cNvPicPr>
          <p:nvPr>
            <p:ph sz="quarter" idx="2"/>
          </p:nvPr>
        </p:nvPicPr>
        <p:blipFill>
          <a:blip r:embed="rId4" cstate="print"/>
          <a:srcRect/>
          <a:stretch>
            <a:fillRect/>
          </a:stretch>
        </p:blipFill>
        <p:spPr>
          <a:xfrm>
            <a:off x="4495800" y="1981200"/>
            <a:ext cx="4292600" cy="1981200"/>
          </a:xfrm>
        </p:spPr>
      </p:pic>
      <p:pic>
        <p:nvPicPr>
          <p:cNvPr id="39941" name="Picture 7"/>
          <p:cNvPicPr>
            <a:picLocks noGrp="1" noChangeAspect="1" noChangeArrowheads="1"/>
          </p:cNvPicPr>
          <p:nvPr>
            <p:ph sz="quarter" idx="3"/>
          </p:nvPr>
        </p:nvPicPr>
        <p:blipFill>
          <a:blip r:embed="rId5" cstate="print"/>
          <a:srcRect/>
          <a:stretch>
            <a:fillRect/>
          </a:stretch>
        </p:blipFill>
        <p:spPr>
          <a:xfrm>
            <a:off x="4495800" y="4114800"/>
            <a:ext cx="4343400" cy="1981200"/>
          </a:xfr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457200"/>
            <a:ext cx="7848600" cy="2286000"/>
          </a:xfrm>
        </p:spPr>
        <p:txBody>
          <a:bodyPr/>
          <a:lstStyle/>
          <a:p>
            <a:pPr eaLnBrk="1" hangingPunct="1"/>
            <a:r>
              <a:rPr lang="en-US" altLang="en-US" smtClean="0"/>
              <a:t>EXTERIOR BLENDS IN WITH WASHINGTON</a:t>
            </a:r>
          </a:p>
        </p:txBody>
      </p:sp>
      <p:sp>
        <p:nvSpPr>
          <p:cNvPr id="40963" name="Rectangle 3"/>
          <p:cNvSpPr>
            <a:spLocks noGrp="1" noChangeArrowheads="1"/>
          </p:cNvSpPr>
          <p:nvPr>
            <p:ph type="subTitle" idx="1"/>
          </p:nvPr>
        </p:nvSpPr>
        <p:spPr>
          <a:xfrm>
            <a:off x="1371600" y="2514600"/>
            <a:ext cx="6400800" cy="4038600"/>
          </a:xfrm>
        </p:spPr>
        <p:txBody>
          <a:bodyPr/>
          <a:lstStyle/>
          <a:p>
            <a:pPr eaLnBrk="1" hangingPunct="1"/>
            <a:r>
              <a:rPr lang="en-US" altLang="en-US" smtClean="0"/>
              <a:t>ONCE INSIDE THE MUSEUM YOU WILL FORGET</a:t>
            </a:r>
          </a:p>
          <a:p>
            <a:pPr eaLnBrk="1" hangingPunct="1"/>
            <a:r>
              <a:rPr lang="en-US" altLang="en-US" smtClean="0"/>
              <a:t> WHERE YOU ARE…</a:t>
            </a:r>
          </a:p>
          <a:p>
            <a:pPr eaLnBrk="1" hangingPunct="1"/>
            <a:r>
              <a:rPr lang="en-US" altLang="en-US" smtClean="0">
                <a:solidFill>
                  <a:schemeClr val="folHlink"/>
                </a:solidFill>
              </a:rPr>
              <a:t>YOU PASS FROM THE LIMESTONE WORLD OF PRESENT DC TO THE RED BRICK AND STEEL WORLD OF THE 1940’S</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8305800" cy="1143000"/>
          </a:xfrm>
        </p:spPr>
        <p:txBody>
          <a:bodyPr/>
          <a:lstStyle/>
          <a:p>
            <a:pPr eaLnBrk="1" hangingPunct="1"/>
            <a:r>
              <a:rPr lang="en-US" altLang="en-US" smtClean="0"/>
              <a:t>AS DIFFICULT AS IT MIGHT BE </a:t>
            </a:r>
            <a:r>
              <a:rPr lang="en-US" altLang="en-US" smtClean="0">
                <a:solidFill>
                  <a:srgbClr val="FF0000"/>
                </a:solidFill>
              </a:rPr>
              <a:t>THIS WILL BE A DAY YOU WON’T SOON FORGET</a:t>
            </a:r>
          </a:p>
        </p:txBody>
      </p:sp>
      <p:pic>
        <p:nvPicPr>
          <p:cNvPr id="5123" name="Content Placeholder 12"/>
          <p:cNvPicPr>
            <a:picLocks noGrp="1" noChangeAspect="1"/>
          </p:cNvPicPr>
          <p:nvPr>
            <p:ph idx="1"/>
          </p:nvPr>
        </p:nvPicPr>
        <p:blipFill>
          <a:blip r:embed="rId2" cstate="print"/>
          <a:srcRect/>
          <a:stretch>
            <a:fillRect/>
          </a:stretch>
        </p:blipFill>
        <p:spPr>
          <a:xfrm>
            <a:off x="1447800" y="2324100"/>
            <a:ext cx="6705600" cy="4286250"/>
          </a:xfrm>
        </p:spPr>
      </p:pic>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762000" y="1600200"/>
            <a:ext cx="7696200" cy="2438400"/>
          </a:xfrm>
        </p:spPr>
        <p:txBody>
          <a:bodyPr/>
          <a:lstStyle/>
          <a:p>
            <a:pPr eaLnBrk="1" hangingPunct="1"/>
            <a:r>
              <a:rPr lang="en-US" altLang="en-US" smtClean="0"/>
              <a:t>JUST AS THE HOLOCAUST DEFIES UNDERSTANDING, THE BUILDING ITSELF IS NOT MEANT TO BE UNDERSTOOD</a:t>
            </a:r>
            <a:br>
              <a:rPr lang="en-US" altLang="en-US" smtClean="0"/>
            </a:br>
            <a:r>
              <a:rPr lang="en-US" altLang="en-US" smtClean="0"/>
              <a:t/>
            </a:r>
            <a:br>
              <a:rPr lang="en-US" altLang="en-US" smtClean="0"/>
            </a:br>
            <a:r>
              <a:rPr lang="en-US" altLang="en-US" smtClean="0">
                <a:solidFill>
                  <a:schemeClr val="tx1"/>
                </a:solidFill>
              </a:rPr>
              <a:t>THE MUSEUM EXPERIENCE IS WHAT YOU MAKE IT !</a:t>
            </a:r>
            <a:endParaRPr lang="en-US" altLang="en-US" smtClean="0"/>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title"/>
          </p:nvPr>
        </p:nvSpPr>
        <p:spPr>
          <a:xfrm>
            <a:off x="685800" y="0"/>
            <a:ext cx="7772400" cy="1905000"/>
          </a:xfrm>
        </p:spPr>
        <p:txBody>
          <a:bodyPr/>
          <a:lstStyle/>
          <a:p>
            <a:pPr eaLnBrk="1" hangingPunct="1"/>
            <a:r>
              <a:rPr lang="en-US" altLang="en-US" sz="3200" smtClean="0"/>
              <a:t>OUTSIDE: A MERE FACADE, A FAKE SCREEN THAT COVERS THE REALITY YOU WILL EXPERIENCE ONCE INSIDE</a:t>
            </a:r>
            <a:endParaRPr lang="en-US" altLang="en-US" smtClean="0"/>
          </a:p>
        </p:txBody>
      </p:sp>
      <p:pic>
        <p:nvPicPr>
          <p:cNvPr id="43011" name="Picture 8"/>
          <p:cNvPicPr>
            <a:picLocks noGrp="1" noChangeAspect="1" noChangeArrowheads="1"/>
          </p:cNvPicPr>
          <p:nvPr>
            <p:ph idx="1"/>
          </p:nvPr>
        </p:nvPicPr>
        <p:blipFill>
          <a:blip r:embed="rId3" cstate="print"/>
          <a:srcRect/>
          <a:stretch>
            <a:fillRect/>
          </a:stretch>
        </p:blipFill>
        <p:spPr>
          <a:xfrm>
            <a:off x="0" y="1752600"/>
            <a:ext cx="9144000" cy="5105400"/>
          </a:xfrm>
        </p:spPr>
      </p:pic>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1752600"/>
          </a:xfrm>
        </p:spPr>
        <p:txBody>
          <a:bodyPr/>
          <a:lstStyle/>
          <a:p>
            <a:pPr eaLnBrk="1" hangingPunct="1"/>
            <a:r>
              <a:rPr lang="en-US" altLang="en-US" sz="3200" smtClean="0"/>
              <a:t>ONCE INSIDE: A WORLD OF BRICKS, TOWERS, SENTRY BOXES, ARCHES, TRIANGLES, CONFUSION…</a:t>
            </a:r>
            <a:endParaRPr lang="en-US" altLang="en-US" smtClean="0"/>
          </a:p>
        </p:txBody>
      </p:sp>
      <p:pic>
        <p:nvPicPr>
          <p:cNvPr id="44035" name="Picture 5"/>
          <p:cNvPicPr>
            <a:picLocks noGrp="1" noChangeAspect="1" noChangeArrowheads="1"/>
          </p:cNvPicPr>
          <p:nvPr>
            <p:ph idx="1"/>
          </p:nvPr>
        </p:nvPicPr>
        <p:blipFill>
          <a:blip r:embed="rId3" cstate="print"/>
          <a:srcRect/>
          <a:stretch>
            <a:fillRect/>
          </a:stretch>
        </p:blipFill>
        <p:spPr>
          <a:xfrm>
            <a:off x="0" y="1676400"/>
            <a:ext cx="9144000" cy="5181600"/>
          </a:xfrm>
        </p:spPr>
      </p:pic>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990600"/>
          </a:xfrm>
        </p:spPr>
        <p:txBody>
          <a:bodyPr/>
          <a:lstStyle/>
          <a:p>
            <a:pPr eaLnBrk="1" hangingPunct="1"/>
            <a:r>
              <a:rPr lang="en-US" altLang="en-US" sz="3200" smtClean="0"/>
              <a:t>HALL OF WITNESS</a:t>
            </a:r>
            <a:br>
              <a:rPr lang="en-US" altLang="en-US" sz="3200" smtClean="0"/>
            </a:br>
            <a:r>
              <a:rPr lang="en-US" altLang="en-US" sz="3200" smtClean="0"/>
              <a:t>MAIN LOBBY</a:t>
            </a:r>
            <a:endParaRPr lang="en-US" altLang="en-US" smtClean="0"/>
          </a:p>
        </p:txBody>
      </p:sp>
      <p:sp>
        <p:nvSpPr>
          <p:cNvPr id="25603" name="Rectangle 3"/>
          <p:cNvSpPr>
            <a:spLocks noGrp="1" noChangeArrowheads="1"/>
          </p:cNvSpPr>
          <p:nvPr>
            <p:ph type="body" sz="half" idx="1"/>
          </p:nvPr>
        </p:nvSpPr>
        <p:spPr>
          <a:xfrm>
            <a:off x="685800" y="2057400"/>
            <a:ext cx="3810000" cy="4495800"/>
          </a:xfrm>
        </p:spPr>
        <p:txBody>
          <a:bodyPr/>
          <a:lstStyle/>
          <a:p>
            <a:pPr eaLnBrk="1" hangingPunct="1">
              <a:lnSpc>
                <a:spcPct val="90000"/>
              </a:lnSpc>
            </a:pPr>
            <a:r>
              <a:rPr lang="en-US" altLang="en-US" sz="2800" smtClean="0"/>
              <a:t>CONFUSION</a:t>
            </a:r>
          </a:p>
          <a:p>
            <a:pPr eaLnBrk="1" hangingPunct="1">
              <a:lnSpc>
                <a:spcPct val="90000"/>
              </a:lnSpc>
            </a:pPr>
            <a:endParaRPr lang="en-US" altLang="en-US" sz="2800" smtClean="0"/>
          </a:p>
          <a:p>
            <a:pPr eaLnBrk="1" hangingPunct="1">
              <a:lnSpc>
                <a:spcPct val="90000"/>
              </a:lnSpc>
            </a:pPr>
            <a:r>
              <a:rPr lang="en-US" altLang="en-US" sz="2800" smtClean="0"/>
              <a:t>DECEPTION</a:t>
            </a:r>
          </a:p>
          <a:p>
            <a:pPr eaLnBrk="1" hangingPunct="1">
              <a:lnSpc>
                <a:spcPct val="90000"/>
              </a:lnSpc>
            </a:pPr>
            <a:endParaRPr lang="en-US" altLang="en-US" sz="2800" smtClean="0"/>
          </a:p>
          <a:p>
            <a:pPr eaLnBrk="1" hangingPunct="1">
              <a:lnSpc>
                <a:spcPct val="90000"/>
              </a:lnSpc>
            </a:pPr>
            <a:r>
              <a:rPr lang="en-US" altLang="en-US" sz="2800" smtClean="0"/>
              <a:t>YOU EXPERIENCE WHAT A PRISONER MIGHT HAVE EXPERIENCED INSIDE THE CAMPS</a:t>
            </a:r>
          </a:p>
          <a:p>
            <a:pPr eaLnBrk="1" hangingPunct="1">
              <a:lnSpc>
                <a:spcPct val="90000"/>
              </a:lnSpc>
            </a:pPr>
            <a:endParaRPr lang="en-US" altLang="en-US" sz="2800" smtClean="0"/>
          </a:p>
        </p:txBody>
      </p:sp>
      <p:pic>
        <p:nvPicPr>
          <p:cNvPr id="45060" name="Picture 6"/>
          <p:cNvPicPr>
            <a:picLocks noGrp="1" noChangeAspect="1" noChangeArrowheads="1"/>
          </p:cNvPicPr>
          <p:nvPr>
            <p:ph sz="quarter" idx="2"/>
          </p:nvPr>
        </p:nvPicPr>
        <p:blipFill>
          <a:blip r:embed="rId4" cstate="print"/>
          <a:srcRect/>
          <a:stretch>
            <a:fillRect/>
          </a:stretch>
        </p:blipFill>
        <p:spPr>
          <a:xfrm>
            <a:off x="4191000" y="1066800"/>
            <a:ext cx="4572000" cy="2895600"/>
          </a:xfrm>
        </p:spPr>
      </p:pic>
      <p:pic>
        <p:nvPicPr>
          <p:cNvPr id="45061" name="Picture 7"/>
          <p:cNvPicPr>
            <a:picLocks noGrp="1" noChangeAspect="1" noChangeArrowheads="1"/>
          </p:cNvPicPr>
          <p:nvPr>
            <p:ph sz="quarter" idx="3"/>
          </p:nvPr>
        </p:nvPicPr>
        <p:blipFill>
          <a:blip r:embed="rId5" cstate="print"/>
          <a:srcRect/>
          <a:stretch>
            <a:fillRect/>
          </a:stretch>
        </p:blipFill>
        <p:spPr>
          <a:xfrm>
            <a:off x="4419600" y="4114800"/>
            <a:ext cx="4343400" cy="2743200"/>
          </a:xfr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 calcmode="lin" valueType="num">
                                      <p:cBhvr additive="base">
                                        <p:cTn id="19"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GLASS CEILINGS, DISTORTED AND TWISTED</a:t>
            </a:r>
          </a:p>
        </p:txBody>
      </p:sp>
      <p:pic>
        <p:nvPicPr>
          <p:cNvPr id="46083" name="Picture 5"/>
          <p:cNvPicPr>
            <a:picLocks noGrp="1" noChangeAspect="1" noChangeArrowheads="1"/>
          </p:cNvPicPr>
          <p:nvPr>
            <p:ph idx="1"/>
          </p:nvPr>
        </p:nvPicPr>
        <p:blipFill>
          <a:blip r:embed="rId3" cstate="print"/>
          <a:srcRect/>
          <a:stretch>
            <a:fillRect/>
          </a:stretch>
        </p:blipFill>
        <p:spPr>
          <a:xfrm>
            <a:off x="0" y="1981200"/>
            <a:ext cx="8839200" cy="4876800"/>
          </a:xfrm>
        </p:spPr>
      </p:pic>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609600"/>
            <a:ext cx="7772400" cy="1447800"/>
          </a:xfrm>
        </p:spPr>
        <p:txBody>
          <a:bodyPr/>
          <a:lstStyle/>
          <a:p>
            <a:pPr eaLnBrk="1" hangingPunct="1"/>
            <a:r>
              <a:rPr lang="en-US" altLang="en-US" smtClean="0"/>
              <a:t>WALLS DO NOT JOIN OR CONNECT, GAPS, MATERIALS DO NOT MATCH</a:t>
            </a:r>
          </a:p>
        </p:txBody>
      </p:sp>
      <p:pic>
        <p:nvPicPr>
          <p:cNvPr id="47107" name="Picture 5"/>
          <p:cNvPicPr>
            <a:picLocks noGrp="1" noChangeAspect="1" noChangeArrowheads="1"/>
          </p:cNvPicPr>
          <p:nvPr>
            <p:ph idx="1"/>
          </p:nvPr>
        </p:nvPicPr>
        <p:blipFill>
          <a:blip r:embed="rId3" cstate="print"/>
          <a:srcRect/>
          <a:stretch>
            <a:fillRect/>
          </a:stretch>
        </p:blipFill>
        <p:spPr>
          <a:xfrm>
            <a:off x="0" y="2819400"/>
            <a:ext cx="8915400" cy="4038600"/>
          </a:xfrm>
        </p:spPr>
      </p:pic>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p:txBody>
          <a:bodyPr/>
          <a:lstStyle/>
          <a:p>
            <a:pPr eaLnBrk="1" hangingPunct="1"/>
            <a:r>
              <a:rPr lang="en-US" altLang="en-US" smtClean="0"/>
              <a:t>HALL OF WITNESS</a:t>
            </a:r>
          </a:p>
        </p:txBody>
      </p:sp>
      <p:sp>
        <p:nvSpPr>
          <p:cNvPr id="57348" name="Rectangle 4"/>
          <p:cNvSpPr>
            <a:spLocks noGrp="1" noChangeArrowheads="1"/>
          </p:cNvSpPr>
          <p:nvPr>
            <p:ph type="body" sz="half" idx="1"/>
          </p:nvPr>
        </p:nvSpPr>
        <p:spPr/>
        <p:txBody>
          <a:bodyPr/>
          <a:lstStyle/>
          <a:p>
            <a:pPr eaLnBrk="1" hangingPunct="1"/>
            <a:endParaRPr lang="en-US" altLang="en-US" sz="2800" smtClean="0"/>
          </a:p>
          <a:p>
            <a:pPr eaLnBrk="1" hangingPunct="1"/>
            <a:endParaRPr lang="en-US" altLang="en-US" sz="2800" smtClean="0"/>
          </a:p>
          <a:p>
            <a:pPr eaLnBrk="1" hangingPunct="1"/>
            <a:r>
              <a:rPr lang="en-US" altLang="en-US" sz="2800" smtClean="0"/>
              <a:t>STAIRCASE</a:t>
            </a:r>
          </a:p>
          <a:p>
            <a:pPr eaLnBrk="1" hangingPunct="1"/>
            <a:r>
              <a:rPr lang="en-US" altLang="en-US" sz="2800" smtClean="0"/>
              <a:t>SHADOWS</a:t>
            </a:r>
          </a:p>
          <a:p>
            <a:pPr eaLnBrk="1" hangingPunct="1"/>
            <a:r>
              <a:rPr lang="en-US" altLang="en-US" sz="2800" smtClean="0"/>
              <a:t>SUNLIGHT</a:t>
            </a:r>
          </a:p>
          <a:p>
            <a:pPr eaLnBrk="1" hangingPunct="1"/>
            <a:r>
              <a:rPr lang="en-US" altLang="en-US" sz="2800" smtClean="0"/>
              <a:t>CONFUSION</a:t>
            </a:r>
          </a:p>
        </p:txBody>
      </p:sp>
      <p:pic>
        <p:nvPicPr>
          <p:cNvPr id="48132" name="Picture 6"/>
          <p:cNvPicPr>
            <a:picLocks noGrp="1" noChangeAspect="1" noChangeArrowheads="1"/>
          </p:cNvPicPr>
          <p:nvPr>
            <p:ph sz="half" idx="2"/>
          </p:nvPr>
        </p:nvPicPr>
        <p:blipFill>
          <a:blip r:embed="rId4" cstate="print"/>
          <a:srcRect/>
          <a:stretch>
            <a:fillRect/>
          </a:stretch>
        </p:blipFill>
        <p:spPr>
          <a:xfrm>
            <a:off x="3276600" y="1752600"/>
            <a:ext cx="5181600" cy="4800600"/>
          </a:xfr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8">
                                            <p:txEl>
                                              <p:pRg st="2" end="2"/>
                                            </p:txEl>
                                          </p:spTgt>
                                        </p:tgtEl>
                                        <p:attrNameLst>
                                          <p:attrName>style.visibility</p:attrName>
                                        </p:attrNameLst>
                                      </p:cBhvr>
                                      <p:to>
                                        <p:strVal val="visible"/>
                                      </p:to>
                                    </p:set>
                                    <p:anim calcmode="lin" valueType="num">
                                      <p:cBhvr additive="base">
                                        <p:cTn id="7" dur="500" fill="hold"/>
                                        <p:tgtEl>
                                          <p:spTgt spid="5734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8">
                                            <p:txEl>
                                              <p:pRg st="3" end="3"/>
                                            </p:txEl>
                                          </p:spTgt>
                                        </p:tgtEl>
                                        <p:attrNameLst>
                                          <p:attrName>style.visibility</p:attrName>
                                        </p:attrNameLst>
                                      </p:cBhvr>
                                      <p:to>
                                        <p:strVal val="visible"/>
                                      </p:to>
                                    </p:set>
                                    <p:anim calcmode="lin" valueType="num">
                                      <p:cBhvr additive="base">
                                        <p:cTn id="13" dur="500" fill="hold"/>
                                        <p:tgtEl>
                                          <p:spTgt spid="5734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8">
                                            <p:txEl>
                                              <p:pRg st="4" end="4"/>
                                            </p:txEl>
                                          </p:spTgt>
                                        </p:tgtEl>
                                        <p:attrNameLst>
                                          <p:attrName>style.visibility</p:attrName>
                                        </p:attrNameLst>
                                      </p:cBhvr>
                                      <p:to>
                                        <p:strVal val="visible"/>
                                      </p:to>
                                    </p:set>
                                    <p:anim calcmode="lin" valueType="num">
                                      <p:cBhvr additive="base">
                                        <p:cTn id="19" dur="500" fill="hold"/>
                                        <p:tgtEl>
                                          <p:spTgt spid="5734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8">
                                            <p:txEl>
                                              <p:pRg st="5" end="5"/>
                                            </p:txEl>
                                          </p:spTgt>
                                        </p:tgtEl>
                                        <p:attrNameLst>
                                          <p:attrName>style.visibility</p:attrName>
                                        </p:attrNameLst>
                                      </p:cBhvr>
                                      <p:to>
                                        <p:strVal val="visible"/>
                                      </p:to>
                                    </p:set>
                                    <p:anim calcmode="lin" valueType="num">
                                      <p:cBhvr additive="base">
                                        <p:cTn id="25" dur="500" fill="hold"/>
                                        <p:tgtEl>
                                          <p:spTgt spid="57348">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200" smtClean="0"/>
              <a:t>EXPOSED STEEL BEAMS, BOARDED WINDOWS, METAL RAILINGS, STEEL GATES, FENCES, BRIDGES; ALL </a:t>
            </a:r>
            <a:r>
              <a:rPr lang="en-US" altLang="en-US" sz="3200" smtClean="0">
                <a:solidFill>
                  <a:schemeClr val="tx1"/>
                </a:solidFill>
              </a:rPr>
              <a:t>DISTURBING SIGNALS OF SEPARATION.</a:t>
            </a:r>
            <a:endParaRPr lang="en-US" altLang="en-US" smtClean="0"/>
          </a:p>
        </p:txBody>
      </p:sp>
      <p:pic>
        <p:nvPicPr>
          <p:cNvPr id="49155" name="Picture 4"/>
          <p:cNvPicPr>
            <a:picLocks noGrp="1" noChangeAspect="1" noChangeArrowheads="1"/>
          </p:cNvPicPr>
          <p:nvPr>
            <p:ph idx="1"/>
          </p:nvPr>
        </p:nvPicPr>
        <p:blipFill>
          <a:blip r:embed="rId3" cstate="print"/>
          <a:srcRect/>
          <a:stretch>
            <a:fillRect/>
          </a:stretch>
        </p:blipFill>
        <p:spPr>
          <a:xfrm>
            <a:off x="609600" y="2362200"/>
            <a:ext cx="8534400" cy="4191000"/>
          </a:xfrm>
        </p:spPr>
      </p:pic>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609600"/>
            <a:ext cx="7772400" cy="2286000"/>
          </a:xfrm>
        </p:spPr>
        <p:txBody>
          <a:bodyPr/>
          <a:lstStyle/>
          <a:p>
            <a:pPr eaLnBrk="1" hangingPunct="1"/>
            <a:r>
              <a:rPr lang="en-US" altLang="en-US" smtClean="0"/>
              <a:t>NO CONTACT, NO VIEW OF THE OUTSIDE WORLD. A SENSE THAT SOMEONE IS WATCHING YOU!</a:t>
            </a:r>
          </a:p>
        </p:txBody>
      </p:sp>
      <p:pic>
        <p:nvPicPr>
          <p:cNvPr id="50179" name="Picture 4"/>
          <p:cNvPicPr>
            <a:picLocks noGrp="1" noChangeAspect="1" noChangeArrowheads="1"/>
          </p:cNvPicPr>
          <p:nvPr>
            <p:ph idx="1"/>
          </p:nvPr>
        </p:nvPicPr>
        <p:blipFill>
          <a:blip r:embed="rId3" cstate="print"/>
          <a:srcRect/>
          <a:stretch>
            <a:fillRect/>
          </a:stretch>
        </p:blipFill>
        <p:spPr>
          <a:xfrm>
            <a:off x="0" y="3124200"/>
            <a:ext cx="9144000" cy="3733800"/>
          </a:xfrm>
        </p:spPr>
      </p:pic>
    </p:spTree>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3600" smtClean="0"/>
              <a:t> </a:t>
            </a:r>
            <a:r>
              <a:rPr lang="en-US" altLang="en-US" sz="3600" smtClean="0">
                <a:solidFill>
                  <a:schemeClr val="tx1"/>
                </a:solidFill>
              </a:rPr>
              <a:t>“YOU ARE IN A DIFFERENT PLACE NOW”</a:t>
            </a:r>
            <a:endParaRPr lang="en-US" altLang="en-US" smtClean="0"/>
          </a:p>
        </p:txBody>
      </p:sp>
      <p:pic>
        <p:nvPicPr>
          <p:cNvPr id="51203" name="Picture 8" descr="USHMM HALL"/>
          <p:cNvPicPr>
            <a:picLocks noGrp="1" noChangeAspect="1" noChangeArrowheads="1"/>
          </p:cNvPicPr>
          <p:nvPr>
            <p:ph idx="1"/>
          </p:nvPr>
        </p:nvPicPr>
        <p:blipFill>
          <a:blip r:embed="rId3" cstate="print"/>
          <a:srcRect/>
          <a:stretch>
            <a:fillRect/>
          </a:stretch>
        </p:blipFill>
        <p:spPr>
          <a:xfrm>
            <a:off x="381000" y="1981200"/>
            <a:ext cx="8458200" cy="4876800"/>
          </a:xfrm>
        </p:spPr>
      </p:pic>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THE TRIP WILL CHALLENGE YOU IN SEVERAL WAYS</a:t>
            </a:r>
          </a:p>
        </p:txBody>
      </p:sp>
      <p:pic>
        <p:nvPicPr>
          <p:cNvPr id="6147" name="Picture 6" descr="FLAME"/>
          <p:cNvPicPr>
            <a:picLocks noGrp="1" noChangeAspect="1" noChangeArrowheads="1"/>
          </p:cNvPicPr>
          <p:nvPr>
            <p:ph idx="1"/>
          </p:nvPr>
        </p:nvPicPr>
        <p:blipFill>
          <a:blip r:embed="rId2" cstate="print"/>
          <a:srcRect/>
          <a:stretch>
            <a:fillRect/>
          </a:stretch>
        </p:blipFill>
        <p:spPr>
          <a:xfrm>
            <a:off x="838200" y="2209800"/>
            <a:ext cx="7391400" cy="4114800"/>
          </a:xfrm>
        </p:spPr>
      </p:pic>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YOU GET A SENSE THAT “SOMETHING IS AMISS HERE”</a:t>
            </a:r>
          </a:p>
        </p:txBody>
      </p:sp>
      <p:pic>
        <p:nvPicPr>
          <p:cNvPr id="52227" name="Picture 9" descr="USHMM LOBBY"/>
          <p:cNvPicPr>
            <a:picLocks noGrp="1" noChangeAspect="1" noChangeArrowheads="1"/>
          </p:cNvPicPr>
          <p:nvPr>
            <p:ph idx="1"/>
          </p:nvPr>
        </p:nvPicPr>
        <p:blipFill>
          <a:blip r:embed="rId3" cstate="print"/>
          <a:srcRect/>
          <a:stretch>
            <a:fillRect/>
          </a:stretch>
        </p:blipFill>
        <p:spPr>
          <a:xfrm>
            <a:off x="0" y="2209800"/>
            <a:ext cx="9144000" cy="4648200"/>
          </a:xfrm>
        </p:spPr>
      </p:pic>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762000"/>
          </a:xfrm>
        </p:spPr>
        <p:txBody>
          <a:bodyPr/>
          <a:lstStyle/>
          <a:p>
            <a:pPr eaLnBrk="1" hangingPunct="1"/>
            <a:r>
              <a:rPr lang="en-US" altLang="en-US" sz="3600" smtClean="0"/>
              <a:t>THE MAIN EXHIBIT</a:t>
            </a:r>
            <a:endParaRPr lang="en-US" altLang="en-US" smtClean="0"/>
          </a:p>
        </p:txBody>
      </p:sp>
      <p:sp>
        <p:nvSpPr>
          <p:cNvPr id="37891" name="Rectangle 3"/>
          <p:cNvSpPr>
            <a:spLocks noGrp="1" noChangeArrowheads="1"/>
          </p:cNvSpPr>
          <p:nvPr>
            <p:ph type="body" idx="1"/>
          </p:nvPr>
        </p:nvSpPr>
        <p:spPr>
          <a:xfrm>
            <a:off x="685800" y="762000"/>
            <a:ext cx="7772400" cy="6096000"/>
          </a:xfrm>
        </p:spPr>
        <p:txBody>
          <a:bodyPr/>
          <a:lstStyle/>
          <a:p>
            <a:pPr eaLnBrk="1" hangingPunct="1">
              <a:lnSpc>
                <a:spcPct val="90000"/>
              </a:lnSpc>
            </a:pPr>
            <a:r>
              <a:rPr lang="en-US" altLang="en-US" sz="2800" smtClean="0"/>
              <a:t>BEGINS WITH ELEVATOR TO 4TH FLOOR, 30 SECOND TRIP, YOU ARE NOW IN THE 				“TRAIN CAR”</a:t>
            </a:r>
          </a:p>
          <a:p>
            <a:pPr eaLnBrk="1" hangingPunct="1">
              <a:lnSpc>
                <a:spcPct val="90000"/>
              </a:lnSpc>
            </a:pPr>
            <a:endParaRPr lang="en-US" altLang="en-US" sz="2800" smtClean="0"/>
          </a:p>
          <a:p>
            <a:pPr eaLnBrk="1" hangingPunct="1">
              <a:lnSpc>
                <a:spcPct val="90000"/>
              </a:lnSpc>
            </a:pPr>
            <a:r>
              <a:rPr lang="en-US" altLang="en-US" sz="2800" smtClean="0">
                <a:solidFill>
                  <a:schemeClr val="hlink"/>
                </a:solidFill>
              </a:rPr>
              <a:t>AS DOOR OPENS YOU ARE THRUST INTO THE HORROR OF THE HOLOCAUST.</a:t>
            </a:r>
          </a:p>
          <a:p>
            <a:pPr eaLnBrk="1" hangingPunct="1">
              <a:lnSpc>
                <a:spcPct val="90000"/>
              </a:lnSpc>
            </a:pPr>
            <a:endParaRPr lang="en-US" altLang="en-US" sz="2800" smtClean="0"/>
          </a:p>
          <a:p>
            <a:pPr eaLnBrk="1" hangingPunct="1">
              <a:lnSpc>
                <a:spcPct val="90000"/>
              </a:lnSpc>
            </a:pPr>
            <a:r>
              <a:rPr lang="en-US" altLang="en-US" sz="2800" smtClean="0"/>
              <a:t>PROCEED AT YOUR OWN PACE, FORGET ABOUT EVERYONE ELSE!</a:t>
            </a:r>
          </a:p>
          <a:p>
            <a:pPr eaLnBrk="1" hangingPunct="1">
              <a:lnSpc>
                <a:spcPct val="90000"/>
              </a:lnSpc>
            </a:pPr>
            <a:endParaRPr lang="en-US" altLang="en-US" sz="2800" smtClean="0"/>
          </a:p>
          <a:p>
            <a:pPr eaLnBrk="1" hangingPunct="1">
              <a:lnSpc>
                <a:spcPct val="90000"/>
              </a:lnSpc>
            </a:pPr>
            <a:r>
              <a:rPr lang="en-US" altLang="en-US" sz="2800" u="sng" smtClean="0"/>
              <a:t>NO CAMERAS</a:t>
            </a:r>
            <a:r>
              <a:rPr lang="en-US" altLang="en-US" sz="2800" smtClean="0">
                <a:solidFill>
                  <a:schemeClr val="hlink"/>
                </a:solidFill>
              </a:rPr>
              <a:t> IN MAIN EXHIBIT. PLEASE TURN CELL PHONE OFF IN BUILDING.</a:t>
            </a:r>
          </a:p>
          <a:p>
            <a:pPr eaLnBrk="1" hangingPunct="1">
              <a:lnSpc>
                <a:spcPct val="90000"/>
              </a:lnSpc>
            </a:pPr>
            <a:endParaRPr lang="en-US" altLang="en-US" sz="2800" smtClean="0">
              <a:solidFill>
                <a:schemeClr val="hlink"/>
              </a:solidFill>
            </a:endParaRPr>
          </a:p>
          <a:p>
            <a:pPr eaLnBrk="1" hangingPunct="1">
              <a:lnSpc>
                <a:spcPct val="90000"/>
              </a:lnSpc>
            </a:pPr>
            <a:r>
              <a:rPr lang="en-US" altLang="en-US" sz="2800" smtClean="0"/>
              <a:t>SOMBER, QUIET, FUNERAL LIKE.</a:t>
            </a:r>
          </a:p>
          <a:p>
            <a:pPr eaLnBrk="1" hangingPunct="1">
              <a:lnSpc>
                <a:spcPct val="90000"/>
              </a:lnSpc>
              <a:buFontTx/>
              <a:buNone/>
            </a:pPr>
            <a:endParaRPr lang="en-US" altLang="en-US" sz="2800" smtClean="0"/>
          </a:p>
          <a:p>
            <a:pPr eaLnBrk="1" hangingPunct="1">
              <a:lnSpc>
                <a:spcPct val="90000"/>
              </a:lnSpc>
              <a:buFontTx/>
              <a:buNone/>
            </a:pPr>
            <a:r>
              <a:rPr lang="en-US" altLang="en-US" sz="2800" smtClean="0"/>
              <a:t>.</a:t>
            </a:r>
          </a:p>
          <a:p>
            <a:pPr eaLnBrk="1" hangingPunct="1">
              <a:lnSpc>
                <a:spcPct val="90000"/>
              </a:lnSpc>
            </a:pPr>
            <a:endParaRPr lang="en-US" altLang="en-US" sz="2800" smtClean="0"/>
          </a:p>
          <a:p>
            <a:pPr eaLnBrk="1" hangingPunct="1">
              <a:lnSpc>
                <a:spcPct val="90000"/>
              </a:lnSpc>
              <a:buFontTx/>
              <a:buNone/>
            </a:pPr>
            <a:endParaRPr lang="en-US" altLang="en-US" sz="2800"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fade">
                                      <p:cBhvr>
                                        <p:cTn id="12" dur="500"/>
                                        <p:tgtEl>
                                          <p:spTgt spid="37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fade">
                                      <p:cBhvr>
                                        <p:cTn id="17" dur="500"/>
                                        <p:tgtEl>
                                          <p:spTgt spid="378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6" end="6"/>
                                            </p:txEl>
                                          </p:spTgt>
                                        </p:tgtEl>
                                        <p:attrNameLst>
                                          <p:attrName>style.visibility</p:attrName>
                                        </p:attrNameLst>
                                      </p:cBhvr>
                                      <p:to>
                                        <p:strVal val="visible"/>
                                      </p:to>
                                    </p:set>
                                    <p:animEffect transition="in" filter="fade">
                                      <p:cBhvr>
                                        <p:cTn id="22" dur="500"/>
                                        <p:tgtEl>
                                          <p:spTgt spid="3789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1">
                                            <p:txEl>
                                              <p:pRg st="8" end="8"/>
                                            </p:txEl>
                                          </p:spTgt>
                                        </p:tgtEl>
                                        <p:attrNameLst>
                                          <p:attrName>style.visibility</p:attrName>
                                        </p:attrNameLst>
                                      </p:cBhvr>
                                      <p:to>
                                        <p:strVal val="visible"/>
                                      </p:to>
                                    </p:set>
                                    <p:animEffect transition="in" filter="fade">
                                      <p:cBhvr>
                                        <p:cTn id="27" dur="500"/>
                                        <p:tgtEl>
                                          <p:spTgt spid="37891">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1">
                                            <p:txEl>
                                              <p:pRg st="10" end="10"/>
                                            </p:txEl>
                                          </p:spTgt>
                                        </p:tgtEl>
                                        <p:attrNameLst>
                                          <p:attrName>style.visibility</p:attrName>
                                        </p:attrNameLst>
                                      </p:cBhvr>
                                      <p:to>
                                        <p:strVal val="visible"/>
                                      </p:to>
                                    </p:set>
                                    <p:animEffect transition="in" filter="fade">
                                      <p:cBhvr>
                                        <p:cTn id="32" dur="500"/>
                                        <p:tgtEl>
                                          <p:spTgt spid="37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0"/>
            <a:ext cx="7772400" cy="1295400"/>
          </a:xfrm>
        </p:spPr>
        <p:txBody>
          <a:bodyPr/>
          <a:lstStyle/>
          <a:p>
            <a:pPr eaLnBrk="1" hangingPunct="1"/>
            <a:r>
              <a:rPr lang="en-US" altLang="en-US" smtClean="0"/>
              <a:t>MAIN EXHIBIT 3 FLOORS</a:t>
            </a:r>
          </a:p>
        </p:txBody>
      </p:sp>
      <p:sp>
        <p:nvSpPr>
          <p:cNvPr id="41987" name="Rectangle 3"/>
          <p:cNvSpPr>
            <a:spLocks noGrp="1" noChangeArrowheads="1"/>
          </p:cNvSpPr>
          <p:nvPr>
            <p:ph type="body" idx="1"/>
          </p:nvPr>
        </p:nvSpPr>
        <p:spPr>
          <a:xfrm>
            <a:off x="685800" y="1600200"/>
            <a:ext cx="7772400" cy="4495800"/>
          </a:xfrm>
        </p:spPr>
        <p:txBody>
          <a:bodyPr/>
          <a:lstStyle/>
          <a:p>
            <a:pPr eaLnBrk="1" hangingPunct="1">
              <a:lnSpc>
                <a:spcPct val="90000"/>
              </a:lnSpc>
            </a:pPr>
            <a:r>
              <a:rPr lang="en-US" altLang="en-US" sz="2800" smtClean="0"/>
              <a:t>NAZI ASSAULT 1933 -1939</a:t>
            </a:r>
          </a:p>
          <a:p>
            <a:pPr eaLnBrk="1" hangingPunct="1">
              <a:lnSpc>
                <a:spcPct val="90000"/>
              </a:lnSpc>
            </a:pPr>
            <a:r>
              <a:rPr lang="en-US" altLang="en-US" sz="2800" smtClean="0"/>
              <a:t>FINAL SOLUTION 1940 - 1945</a:t>
            </a:r>
          </a:p>
          <a:p>
            <a:pPr eaLnBrk="1" hangingPunct="1">
              <a:lnSpc>
                <a:spcPct val="90000"/>
              </a:lnSpc>
            </a:pPr>
            <a:r>
              <a:rPr lang="en-US" altLang="en-US" sz="2800" smtClean="0"/>
              <a:t>LAST CHAPTER</a:t>
            </a:r>
          </a:p>
          <a:p>
            <a:pPr eaLnBrk="1" hangingPunct="1">
              <a:lnSpc>
                <a:spcPct val="90000"/>
              </a:lnSpc>
            </a:pPr>
            <a:endParaRPr lang="en-US" altLang="en-US" sz="2800" smtClean="0"/>
          </a:p>
          <a:p>
            <a:pPr eaLnBrk="1" hangingPunct="1">
              <a:lnSpc>
                <a:spcPct val="90000"/>
              </a:lnSpc>
            </a:pPr>
            <a:r>
              <a:rPr lang="en-US" altLang="en-US" sz="2800" smtClean="0"/>
              <a:t>A GREAT DEAL OF INFORMATION, NOT EVERYONE CAN “HANDLE” IT ALL.</a:t>
            </a:r>
          </a:p>
          <a:p>
            <a:pPr eaLnBrk="1" hangingPunct="1">
              <a:lnSpc>
                <a:spcPct val="90000"/>
              </a:lnSpc>
            </a:pPr>
            <a:endParaRPr lang="en-US" altLang="en-US" sz="2800" smtClean="0"/>
          </a:p>
          <a:p>
            <a:pPr eaLnBrk="1" hangingPunct="1">
              <a:lnSpc>
                <a:spcPct val="90000"/>
              </a:lnSpc>
            </a:pPr>
            <a:r>
              <a:rPr lang="en-US" altLang="en-US" sz="2800" smtClean="0"/>
              <a:t>UNDERSTAND YOUR LIMITS.</a:t>
            </a:r>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buFontTx/>
              <a:buNone/>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500"/>
                                        <p:tgtEl>
                                          <p:spTgt spid="419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fade">
                                      <p:cBhvr>
                                        <p:cTn id="22" dur="500"/>
                                        <p:tgtEl>
                                          <p:spTgt spid="419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87">
                                            <p:txEl>
                                              <p:pRg st="6" end="6"/>
                                            </p:txEl>
                                          </p:spTgt>
                                        </p:tgtEl>
                                        <p:attrNameLst>
                                          <p:attrName>style.visibility</p:attrName>
                                        </p:attrNameLst>
                                      </p:cBhvr>
                                      <p:to>
                                        <p:strVal val="visible"/>
                                      </p:to>
                                    </p:set>
                                    <p:animEffect transition="in" filter="fade">
                                      <p:cBhvr>
                                        <p:cTn id="27"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altLang="en-US" smtClean="0">
                <a:solidFill>
                  <a:schemeClr val="tx1"/>
                </a:solidFill>
              </a:rPr>
              <a:t>MAIN EXHIBIT</a:t>
            </a:r>
            <a:endParaRPr lang="en-US" altLang="en-US" smtClean="0"/>
          </a:p>
        </p:txBody>
      </p:sp>
      <p:pic>
        <p:nvPicPr>
          <p:cNvPr id="55299" name="Picture 8"/>
          <p:cNvPicPr>
            <a:picLocks noGrp="1" noChangeAspect="1" noChangeArrowheads="1"/>
          </p:cNvPicPr>
          <p:nvPr>
            <p:ph idx="1"/>
          </p:nvPr>
        </p:nvPicPr>
        <p:blipFill>
          <a:blip r:embed="rId3" cstate="print"/>
          <a:srcRect/>
          <a:stretch>
            <a:fillRect/>
          </a:stretch>
        </p:blipFill>
        <p:spPr>
          <a:xfrm>
            <a:off x="0" y="1676400"/>
            <a:ext cx="8839200" cy="4419600"/>
          </a:xfrm>
        </p:spPr>
      </p:pic>
    </p:spTree>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0"/>
            <a:ext cx="7772400" cy="2514600"/>
          </a:xfrm>
        </p:spPr>
        <p:txBody>
          <a:bodyPr/>
          <a:lstStyle/>
          <a:p>
            <a:pPr eaLnBrk="1" hangingPunct="1"/>
            <a:r>
              <a:rPr lang="en-US" altLang="en-US" sz="3200" smtClean="0"/>
              <a:t>AS YOU EXIT ELEVATOR</a:t>
            </a:r>
            <a:br>
              <a:rPr lang="en-US" altLang="en-US" sz="3200" smtClean="0"/>
            </a:br>
            <a:r>
              <a:rPr lang="en-US" altLang="en-US" sz="3200" smtClean="0"/>
              <a:t>YOU COME FACE TO FACE WITH THE HORROR OF THIS EVENT</a:t>
            </a:r>
            <a:endParaRPr lang="en-US" altLang="en-US" smtClean="0"/>
          </a:p>
        </p:txBody>
      </p:sp>
      <p:pic>
        <p:nvPicPr>
          <p:cNvPr id="56323" name="Picture 6"/>
          <p:cNvPicPr>
            <a:picLocks noGrp="1" noChangeAspect="1" noChangeArrowheads="1"/>
          </p:cNvPicPr>
          <p:nvPr>
            <p:ph idx="1"/>
          </p:nvPr>
        </p:nvPicPr>
        <p:blipFill>
          <a:blip r:embed="rId3" cstate="print"/>
          <a:srcRect/>
          <a:stretch>
            <a:fillRect/>
          </a:stretch>
        </p:blipFill>
        <p:spPr>
          <a:xfrm>
            <a:off x="0" y="2209800"/>
            <a:ext cx="9144000" cy="4648200"/>
          </a:xfrm>
        </p:spPr>
      </p:pic>
    </p:spTree>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0"/>
            <a:ext cx="7772400" cy="1295400"/>
          </a:xfrm>
        </p:spPr>
        <p:txBody>
          <a:bodyPr/>
          <a:lstStyle/>
          <a:p>
            <a:pPr eaLnBrk="1" hangingPunct="1"/>
            <a:r>
              <a:rPr lang="en-US" altLang="en-US" smtClean="0">
                <a:solidFill>
                  <a:schemeClr val="tx1"/>
                </a:solidFill>
              </a:rPr>
              <a:t>THE SHOES…</a:t>
            </a:r>
            <a:endParaRPr lang="en-US" altLang="en-US" smtClean="0"/>
          </a:p>
        </p:txBody>
      </p:sp>
      <p:pic>
        <p:nvPicPr>
          <p:cNvPr id="57347" name="Picture 4"/>
          <p:cNvPicPr>
            <a:picLocks noGrp="1" noChangeAspect="1" noChangeArrowheads="1"/>
          </p:cNvPicPr>
          <p:nvPr>
            <p:ph idx="1"/>
          </p:nvPr>
        </p:nvPicPr>
        <p:blipFill>
          <a:blip r:embed="rId3" cstate="print"/>
          <a:srcRect/>
          <a:stretch>
            <a:fillRect/>
          </a:stretch>
        </p:blipFill>
        <p:spPr>
          <a:xfrm>
            <a:off x="0" y="1600200"/>
            <a:ext cx="9144000" cy="5257800"/>
          </a:xfrm>
        </p:spPr>
      </p:pic>
    </p:spTree>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600"/>
            <a:ext cx="7772400" cy="1143000"/>
          </a:xfrm>
        </p:spPr>
        <p:txBody>
          <a:bodyPr/>
          <a:lstStyle/>
          <a:p>
            <a:pPr eaLnBrk="1" hangingPunct="1"/>
            <a:r>
              <a:rPr lang="en-US" altLang="en-US" smtClean="0">
                <a:solidFill>
                  <a:schemeClr val="tx1"/>
                </a:solidFill>
              </a:rPr>
              <a:t>THE VICTIMS</a:t>
            </a:r>
            <a:endParaRPr lang="en-US" altLang="en-US" smtClean="0"/>
          </a:p>
        </p:txBody>
      </p:sp>
      <p:pic>
        <p:nvPicPr>
          <p:cNvPr id="58371" name="Picture 8"/>
          <p:cNvPicPr>
            <a:picLocks noGrp="1" noChangeAspect="1" noChangeArrowheads="1"/>
          </p:cNvPicPr>
          <p:nvPr>
            <p:ph idx="1"/>
          </p:nvPr>
        </p:nvPicPr>
        <p:blipFill>
          <a:blip r:embed="rId3" cstate="print"/>
          <a:srcRect/>
          <a:stretch>
            <a:fillRect/>
          </a:stretch>
        </p:blipFill>
        <p:spPr>
          <a:xfrm>
            <a:off x="0" y="1524000"/>
            <a:ext cx="9144000" cy="5334000"/>
          </a:xfrm>
        </p:spPr>
      </p:pic>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solidFill>
                  <a:schemeClr val="tx1"/>
                </a:solidFill>
              </a:rPr>
              <a:t>BY THE THOUSANDS…</a:t>
            </a:r>
            <a:endParaRPr lang="en-US" altLang="en-US" smtClean="0"/>
          </a:p>
        </p:txBody>
      </p:sp>
      <p:pic>
        <p:nvPicPr>
          <p:cNvPr id="59395" name="Picture 5"/>
          <p:cNvPicPr>
            <a:picLocks noGrp="1" noChangeAspect="1" noChangeArrowheads="1"/>
          </p:cNvPicPr>
          <p:nvPr>
            <p:ph idx="1"/>
          </p:nvPr>
        </p:nvPicPr>
        <p:blipFill>
          <a:blip r:embed="rId3" cstate="print"/>
          <a:srcRect/>
          <a:stretch>
            <a:fillRect/>
          </a:stretch>
        </p:blipFill>
        <p:spPr>
          <a:xfrm>
            <a:off x="0" y="1981200"/>
            <a:ext cx="9144000" cy="4876800"/>
          </a:xfrm>
        </p:spPr>
      </p:pic>
    </p:spTree>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solidFill>
                  <a:schemeClr val="tx1"/>
                </a:solidFill>
              </a:rPr>
              <a:t>THE TRAIN CAR</a:t>
            </a:r>
            <a:endParaRPr lang="en-US" altLang="en-US" smtClean="0"/>
          </a:p>
        </p:txBody>
      </p:sp>
      <p:pic>
        <p:nvPicPr>
          <p:cNvPr id="60419" name="Picture 4"/>
          <p:cNvPicPr>
            <a:picLocks noGrp="1" noChangeAspect="1" noChangeArrowheads="1"/>
          </p:cNvPicPr>
          <p:nvPr>
            <p:ph idx="1"/>
          </p:nvPr>
        </p:nvPicPr>
        <p:blipFill>
          <a:blip r:embed="rId3" cstate="print"/>
          <a:srcRect/>
          <a:stretch>
            <a:fillRect/>
          </a:stretch>
        </p:blipFill>
        <p:spPr>
          <a:xfrm>
            <a:off x="609600" y="1676400"/>
            <a:ext cx="8534400" cy="4876800"/>
          </a:xfrm>
        </p:spPr>
      </p:pic>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solidFill>
                  <a:schemeClr val="tx1"/>
                </a:solidFill>
              </a:rPr>
              <a:t>TO THE RIGHT OR THE LEFT</a:t>
            </a:r>
            <a:br>
              <a:rPr lang="en-US" altLang="en-US" smtClean="0">
                <a:solidFill>
                  <a:schemeClr val="tx1"/>
                </a:solidFill>
              </a:rPr>
            </a:br>
            <a:r>
              <a:rPr lang="en-US" altLang="en-US" smtClean="0">
                <a:solidFill>
                  <a:schemeClr val="tx1"/>
                </a:solidFill>
              </a:rPr>
              <a:t>“LIFE OR DEATH”</a:t>
            </a:r>
          </a:p>
        </p:txBody>
      </p:sp>
      <p:pic>
        <p:nvPicPr>
          <p:cNvPr id="61443" name="Picture 4"/>
          <p:cNvPicPr>
            <a:picLocks noGrp="1" noChangeAspect="1" noChangeArrowheads="1"/>
          </p:cNvPicPr>
          <p:nvPr>
            <p:ph idx="1"/>
          </p:nvPr>
        </p:nvPicPr>
        <p:blipFill>
          <a:blip r:embed="rId3" cstate="print"/>
          <a:srcRect/>
          <a:stretch>
            <a:fillRect/>
          </a:stretch>
        </p:blipFill>
        <p:spPr>
          <a:xfrm>
            <a:off x="0" y="1981200"/>
            <a:ext cx="9144000" cy="4114800"/>
          </a:xfrm>
        </p:spPr>
      </p:pic>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smtClean="0"/>
              <a:t>FIRST OFF -  LONG DAY,</a:t>
            </a:r>
            <a:br>
              <a:rPr lang="en-US" altLang="en-US" sz="4000" smtClean="0"/>
            </a:br>
            <a:r>
              <a:rPr lang="en-US" altLang="en-US" sz="4000" smtClean="0"/>
              <a:t>MANY MILES!</a:t>
            </a:r>
            <a:br>
              <a:rPr lang="en-US" altLang="en-US" sz="4000" smtClean="0"/>
            </a:br>
            <a:r>
              <a:rPr lang="en-US" altLang="en-US" sz="4000" smtClean="0"/>
              <a:t> </a:t>
            </a:r>
            <a:r>
              <a:rPr lang="en-US" altLang="en-US" sz="4000" smtClean="0">
                <a:solidFill>
                  <a:schemeClr val="folHlink"/>
                </a:solidFill>
              </a:rPr>
              <a:t>PACE YOURSELF!</a:t>
            </a:r>
            <a:endParaRPr lang="en-US" altLang="en-US" smtClean="0"/>
          </a:p>
        </p:txBody>
      </p:sp>
      <p:pic>
        <p:nvPicPr>
          <p:cNvPr id="7171" name="Picture 8" descr="WM &amp; CB"/>
          <p:cNvPicPr>
            <a:picLocks noGrp="1" noChangeAspect="1" noChangeArrowheads="1"/>
          </p:cNvPicPr>
          <p:nvPr>
            <p:ph idx="1"/>
          </p:nvPr>
        </p:nvPicPr>
        <p:blipFill>
          <a:blip r:embed="rId2" cstate="print"/>
          <a:srcRect/>
          <a:stretch>
            <a:fillRect/>
          </a:stretch>
        </p:blipFill>
        <p:spPr>
          <a:xfrm>
            <a:off x="685800" y="2514600"/>
            <a:ext cx="7543800" cy="3886200"/>
          </a:xfrm>
        </p:spPr>
      </p:pic>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solidFill>
                  <a:schemeClr val="tx1"/>
                </a:solidFill>
              </a:rPr>
              <a:t>THE ARMS</a:t>
            </a:r>
            <a:endParaRPr lang="en-US" altLang="en-US" smtClean="0"/>
          </a:p>
        </p:txBody>
      </p:sp>
      <p:pic>
        <p:nvPicPr>
          <p:cNvPr id="62467" name="Picture 4"/>
          <p:cNvPicPr>
            <a:picLocks noGrp="1" noChangeAspect="1" noChangeArrowheads="1"/>
          </p:cNvPicPr>
          <p:nvPr>
            <p:ph idx="1"/>
          </p:nvPr>
        </p:nvPicPr>
        <p:blipFill>
          <a:blip r:embed="rId3" cstate="print"/>
          <a:srcRect/>
          <a:stretch>
            <a:fillRect/>
          </a:stretch>
        </p:blipFill>
        <p:spPr>
          <a:xfrm>
            <a:off x="0" y="1752600"/>
            <a:ext cx="8839200" cy="4876800"/>
          </a:xfrm>
        </p:spPr>
      </p:pic>
    </p:spTree>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772400" cy="1143000"/>
          </a:xfrm>
        </p:spPr>
        <p:txBody>
          <a:bodyPr/>
          <a:lstStyle/>
          <a:p>
            <a:pPr eaLnBrk="1" hangingPunct="1"/>
            <a:r>
              <a:rPr lang="en-US" altLang="en-US" smtClean="0">
                <a:solidFill>
                  <a:schemeClr val="tx1"/>
                </a:solidFill>
              </a:rPr>
              <a:t>THE UNIFORMS</a:t>
            </a:r>
            <a:endParaRPr lang="en-US" altLang="en-US" smtClean="0"/>
          </a:p>
        </p:txBody>
      </p:sp>
      <p:pic>
        <p:nvPicPr>
          <p:cNvPr id="63491" name="Picture 4"/>
          <p:cNvPicPr>
            <a:picLocks noGrp="1" noChangeAspect="1" noChangeArrowheads="1"/>
          </p:cNvPicPr>
          <p:nvPr>
            <p:ph idx="1"/>
          </p:nvPr>
        </p:nvPicPr>
        <p:blipFill>
          <a:blip r:embed="rId3" cstate="print"/>
          <a:srcRect/>
          <a:stretch>
            <a:fillRect/>
          </a:stretch>
        </p:blipFill>
        <p:spPr>
          <a:xfrm>
            <a:off x="0" y="1600200"/>
            <a:ext cx="8839200" cy="5257800"/>
          </a:xfrm>
        </p:spPr>
      </p:pic>
    </p:spTree>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solidFill>
                  <a:schemeClr val="tx1"/>
                </a:solidFill>
              </a:rPr>
              <a:t>THE BUNKS</a:t>
            </a:r>
            <a:endParaRPr lang="en-US" altLang="en-US" smtClean="0"/>
          </a:p>
        </p:txBody>
      </p:sp>
      <p:pic>
        <p:nvPicPr>
          <p:cNvPr id="64515" name="Picture 4"/>
          <p:cNvPicPr>
            <a:picLocks noGrp="1" noChangeAspect="1" noChangeArrowheads="1"/>
          </p:cNvPicPr>
          <p:nvPr>
            <p:ph idx="1"/>
          </p:nvPr>
        </p:nvPicPr>
        <p:blipFill>
          <a:blip r:embed="rId3" cstate="print"/>
          <a:srcRect/>
          <a:stretch>
            <a:fillRect/>
          </a:stretch>
        </p:blipFill>
        <p:spPr>
          <a:xfrm>
            <a:off x="609600" y="1981200"/>
            <a:ext cx="8077200" cy="4572000"/>
          </a:xfrm>
        </p:spPr>
      </p:pic>
    </p:spTree>
  </p:cSld>
  <p:clrMapOvr>
    <a:masterClrMapping/>
  </p:clrMapOvr>
  <p:transition spd="med">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THE FINAL SOLUTION</a:t>
            </a:r>
          </a:p>
        </p:txBody>
      </p:sp>
      <p:pic>
        <p:nvPicPr>
          <p:cNvPr id="65539" name="Picture 6"/>
          <p:cNvPicPr>
            <a:picLocks noGrp="1" noChangeAspect="1" noChangeArrowheads="1"/>
          </p:cNvPicPr>
          <p:nvPr>
            <p:ph idx="1"/>
          </p:nvPr>
        </p:nvPicPr>
        <p:blipFill>
          <a:blip r:embed="rId3" cstate="print"/>
          <a:srcRect/>
          <a:stretch>
            <a:fillRect/>
          </a:stretch>
        </p:blipFill>
        <p:spPr>
          <a:xfrm>
            <a:off x="762000" y="1981200"/>
            <a:ext cx="7620000" cy="4495800"/>
          </a:xfrm>
        </p:spPr>
      </p:pic>
    </p:spTree>
  </p:cSld>
  <p:clrMapOvr>
    <a:masterClrMapping/>
  </p:clrMapOvr>
  <p:transition spd="med">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THE HOPE FOR A BETTER FUTURE</a:t>
            </a:r>
          </a:p>
        </p:txBody>
      </p:sp>
      <p:pic>
        <p:nvPicPr>
          <p:cNvPr id="66563" name="Picture 10"/>
          <p:cNvPicPr>
            <a:picLocks noGrp="1" noChangeAspect="1" noChangeArrowheads="1"/>
          </p:cNvPicPr>
          <p:nvPr>
            <p:ph idx="1"/>
          </p:nvPr>
        </p:nvPicPr>
        <p:blipFill>
          <a:blip r:embed="rId3" cstate="print"/>
          <a:srcRect/>
          <a:stretch>
            <a:fillRect/>
          </a:stretch>
        </p:blipFill>
        <p:spPr>
          <a:xfrm>
            <a:off x="685800" y="1981200"/>
            <a:ext cx="7620000" cy="4495800"/>
          </a:xfrm>
        </p:spPr>
      </p:pic>
    </p:spTree>
  </p:cSld>
  <p:clrMapOvr>
    <a:masterClrMapping/>
  </p:clrMapOvr>
  <p:transition spd="med">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HALL OF REMEMBRANCE</a:t>
            </a:r>
          </a:p>
        </p:txBody>
      </p:sp>
      <p:sp>
        <p:nvSpPr>
          <p:cNvPr id="43011" name="Rectangle 3"/>
          <p:cNvSpPr>
            <a:spLocks noGrp="1" noChangeArrowheads="1"/>
          </p:cNvSpPr>
          <p:nvPr>
            <p:ph type="body" idx="1"/>
          </p:nvPr>
        </p:nvSpPr>
        <p:spPr/>
        <p:txBody>
          <a:bodyPr/>
          <a:lstStyle/>
          <a:p>
            <a:pPr eaLnBrk="1" hangingPunct="1">
              <a:lnSpc>
                <a:spcPct val="90000"/>
              </a:lnSpc>
            </a:pPr>
            <a:r>
              <a:rPr lang="en-US" altLang="en-US" sz="2800" smtClean="0"/>
              <a:t>AS YOU EXIT MAIN EXHIBIT YOU WILL BE IN HALL OF REMEMBRANCE.</a:t>
            </a:r>
          </a:p>
          <a:p>
            <a:pPr eaLnBrk="1" hangingPunct="1">
              <a:lnSpc>
                <a:spcPct val="90000"/>
              </a:lnSpc>
            </a:pPr>
            <a:r>
              <a:rPr lang="en-US" altLang="en-US" sz="2800" smtClean="0">
                <a:solidFill>
                  <a:schemeClr val="folHlink"/>
                </a:solidFill>
              </a:rPr>
              <a:t>HEXAGONAL STRUCTURE (6 M ) ?</a:t>
            </a:r>
          </a:p>
          <a:p>
            <a:pPr eaLnBrk="1" hangingPunct="1">
              <a:lnSpc>
                <a:spcPct val="90000"/>
              </a:lnSpc>
            </a:pPr>
            <a:r>
              <a:rPr lang="en-US" altLang="en-US" sz="2800" smtClean="0"/>
              <a:t>SOLEMN PLACE, REFLECTION</a:t>
            </a:r>
          </a:p>
          <a:p>
            <a:pPr eaLnBrk="1" hangingPunct="1">
              <a:lnSpc>
                <a:spcPct val="90000"/>
              </a:lnSpc>
            </a:pPr>
            <a:r>
              <a:rPr lang="en-US" altLang="en-US" sz="2800" smtClean="0">
                <a:solidFill>
                  <a:schemeClr val="folHlink"/>
                </a:solidFill>
              </a:rPr>
              <a:t>FIRST PARTIAL VIEW OF DC</a:t>
            </a:r>
          </a:p>
          <a:p>
            <a:pPr eaLnBrk="1" hangingPunct="1">
              <a:lnSpc>
                <a:spcPct val="90000"/>
              </a:lnSpc>
            </a:pPr>
            <a:r>
              <a:rPr lang="en-US" altLang="en-US" sz="2800" smtClean="0"/>
              <a:t>DIFFUSED SUNLIGHT, SKYLIGHT</a:t>
            </a:r>
          </a:p>
          <a:p>
            <a:pPr eaLnBrk="1" hangingPunct="1">
              <a:lnSpc>
                <a:spcPct val="90000"/>
              </a:lnSpc>
            </a:pPr>
            <a:r>
              <a:rPr lang="en-US" altLang="en-US" sz="2800" smtClean="0">
                <a:solidFill>
                  <a:schemeClr val="folHlink"/>
                </a:solidFill>
              </a:rPr>
              <a:t>ETERNAL FLAME</a:t>
            </a:r>
            <a:endParaRPr lang="en-US" altLang="en-US" sz="2800" smtClean="0"/>
          </a:p>
          <a:p>
            <a:pPr eaLnBrk="1" hangingPunct="1">
              <a:lnSpc>
                <a:spcPct val="90000"/>
              </a:lnSpc>
            </a:pPr>
            <a:r>
              <a:rPr lang="en-US" altLang="en-US" sz="2800" smtClean="0"/>
              <a:t>OFFICIAL US MEMORIAL TO VICTIMS</a:t>
            </a:r>
          </a:p>
          <a:p>
            <a:pPr eaLnBrk="1" hangingPunct="1">
              <a:lnSpc>
                <a:spcPct val="90000"/>
              </a:lnSpc>
            </a:pPr>
            <a:r>
              <a:rPr lang="en-US" altLang="en-US" sz="2800" smtClean="0">
                <a:solidFill>
                  <a:schemeClr val="folHlink"/>
                </a:solidFill>
              </a:rPr>
              <a:t>SENSE OF HOPE AND RENEWAL</a:t>
            </a:r>
            <a:endParaRPr lang="en-US" altLang="en-US" sz="2800" smtClean="0"/>
          </a:p>
          <a:p>
            <a:pPr eaLnBrk="1" hangingPunct="1">
              <a:lnSpc>
                <a:spcPct val="90000"/>
              </a:lnSpc>
            </a:pPr>
            <a:endParaRPr lang="en-US" altLang="en-US" sz="2800" smtClean="0"/>
          </a:p>
          <a:p>
            <a:pPr eaLnBrk="1" hangingPunct="1">
              <a:lnSpc>
                <a:spcPct val="90000"/>
              </a:lnSpc>
              <a:buFontTx/>
              <a:buNone/>
            </a:pPr>
            <a:endParaRPr lang="en-US" altLang="en-US" sz="2800"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011">
                                            <p:txEl>
                                              <p:pRg st="6" end="6"/>
                                            </p:txEl>
                                          </p:spTgt>
                                        </p:tgtEl>
                                        <p:attrNameLst>
                                          <p:attrName>style.visibility</p:attrName>
                                        </p:attrNameLst>
                                      </p:cBhvr>
                                      <p:to>
                                        <p:strVal val="visible"/>
                                      </p:to>
                                    </p:set>
                                    <p:anim calcmode="lin" valueType="num">
                                      <p:cBhvr additive="base">
                                        <p:cTn id="43" dur="500" fill="hold"/>
                                        <p:tgtEl>
                                          <p:spTgt spid="430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01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011">
                                            <p:txEl>
                                              <p:pRg st="7" end="7"/>
                                            </p:txEl>
                                          </p:spTgt>
                                        </p:tgtEl>
                                        <p:attrNameLst>
                                          <p:attrName>style.visibility</p:attrName>
                                        </p:attrNameLst>
                                      </p:cBhvr>
                                      <p:to>
                                        <p:strVal val="visible"/>
                                      </p:to>
                                    </p:set>
                                    <p:anim calcmode="lin" valueType="num">
                                      <p:cBhvr additive="base">
                                        <p:cTn id="49" dur="500" fill="hold"/>
                                        <p:tgtEl>
                                          <p:spTgt spid="4301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301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HALL OF REMEMBRANCE</a:t>
            </a:r>
            <a:br>
              <a:rPr lang="en-US" altLang="en-US" smtClean="0"/>
            </a:br>
            <a:r>
              <a:rPr lang="en-US" altLang="en-US" smtClean="0"/>
              <a:t>ONCE YOU SEE THIS CAMERA CAN BE USED</a:t>
            </a:r>
          </a:p>
        </p:txBody>
      </p:sp>
      <p:pic>
        <p:nvPicPr>
          <p:cNvPr id="68611" name="Picture 4"/>
          <p:cNvPicPr>
            <a:picLocks noGrp="1" noChangeAspect="1" noChangeArrowheads="1"/>
          </p:cNvPicPr>
          <p:nvPr>
            <p:ph idx="1"/>
          </p:nvPr>
        </p:nvPicPr>
        <p:blipFill>
          <a:blip r:embed="rId3" cstate="print"/>
          <a:srcRect/>
          <a:stretch>
            <a:fillRect/>
          </a:stretch>
        </p:blipFill>
        <p:spPr>
          <a:xfrm>
            <a:off x="685800" y="2286000"/>
            <a:ext cx="7772400" cy="4267200"/>
          </a:xfrm>
        </p:spPr>
      </p:pic>
    </p:spTree>
  </p:cSld>
  <p:clrMapOvr>
    <a:masterClrMapping/>
  </p:clrMapOvr>
  <p:transition spd="med">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AFTER THIS VISIT, YOU WILL HAVE WITNESSED…</a:t>
            </a:r>
          </a:p>
        </p:txBody>
      </p:sp>
      <p:pic>
        <p:nvPicPr>
          <p:cNvPr id="69635" name="Picture 4"/>
          <p:cNvPicPr>
            <a:picLocks noGrp="1" noChangeAspect="1" noChangeArrowheads="1"/>
          </p:cNvPicPr>
          <p:nvPr>
            <p:ph idx="1"/>
          </p:nvPr>
        </p:nvPicPr>
        <p:blipFill>
          <a:blip r:embed="rId3" cstate="print"/>
          <a:srcRect/>
          <a:stretch>
            <a:fillRect/>
          </a:stretch>
        </p:blipFill>
        <p:spPr>
          <a:xfrm>
            <a:off x="0" y="1981200"/>
            <a:ext cx="9144000" cy="4648200"/>
          </a:xfrm>
        </p:spPr>
      </p:pic>
    </p:spTree>
  </p:cSld>
  <p:clrMapOvr>
    <a:masterClrMapping/>
  </p:clrMapOvr>
  <p:transition spd="med">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WE WILL MEET OUTSIDE IN THE SAME PLACE WE ENTERED</a:t>
            </a:r>
          </a:p>
        </p:txBody>
      </p:sp>
      <p:pic>
        <p:nvPicPr>
          <p:cNvPr id="70659" name="Content Placeholder 4" descr="DSC01559.jpg"/>
          <p:cNvPicPr>
            <a:picLocks noGrp="1" noChangeAspect="1"/>
          </p:cNvPicPr>
          <p:nvPr>
            <p:ph idx="1"/>
          </p:nvPr>
        </p:nvPicPr>
        <p:blipFill>
          <a:blip r:embed="rId2" cstate="print"/>
          <a:srcRect/>
          <a:stretch>
            <a:fillRect/>
          </a:stretch>
        </p:blipFill>
        <p:spPr>
          <a:xfrm>
            <a:off x="1727200" y="2171700"/>
            <a:ext cx="5664200" cy="4248150"/>
          </a:xfrm>
        </p:spPr>
      </p:pic>
    </p:spTree>
  </p:cSld>
  <p:clrMapOvr>
    <a:masterClrMapping/>
  </p:clrMapOvr>
  <p:transition spd="med">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609600"/>
            <a:ext cx="7772400" cy="5029200"/>
          </a:xfrm>
        </p:spPr>
        <p:txBody>
          <a:bodyPr/>
          <a:lstStyle/>
          <a:p>
            <a:pPr eaLnBrk="1" hangingPunct="1"/>
            <a:r>
              <a:rPr lang="en-US" altLang="en-US" smtClean="0">
                <a:solidFill>
                  <a:schemeClr val="folHlink"/>
                </a:solidFill>
              </a:rPr>
              <a:t>AS YOU CONCLUDE YOUR VISIT CONSIDER THE FOLLOWING:</a:t>
            </a:r>
            <a:endParaRPr lang="en-US" altLang="en-US" smtClean="0"/>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600" smtClean="0"/>
              <a:t>ALTHOUGH THE DAY MAY BE INTENSE PLEASE TRY AND “ENJOY” THE EXPERIENCE</a:t>
            </a:r>
            <a:endParaRPr lang="en-US" altLang="en-US" smtClean="0"/>
          </a:p>
        </p:txBody>
      </p:sp>
      <p:pic>
        <p:nvPicPr>
          <p:cNvPr id="8195" name="Content Placeholder 2"/>
          <p:cNvPicPr>
            <a:picLocks noGrp="1" noChangeAspect="1"/>
          </p:cNvPicPr>
          <p:nvPr>
            <p:ph idx="1"/>
          </p:nvPr>
        </p:nvPicPr>
        <p:blipFill>
          <a:blip r:embed="rId2" cstate="print"/>
          <a:srcRect/>
          <a:stretch>
            <a:fillRect/>
          </a:stretch>
        </p:blipFill>
        <p:spPr>
          <a:xfrm>
            <a:off x="609600" y="1981200"/>
            <a:ext cx="7924800" cy="4514850"/>
          </a:xfrm>
        </p:spPr>
      </p:pic>
    </p:spTree>
  </p:cSld>
  <p:clrMapOvr>
    <a:masterClrMapping/>
  </p:clrMapOvr>
  <p:transition spd="med">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p:txBody>
          <a:bodyPr/>
          <a:lstStyle/>
          <a:p>
            <a:pPr eaLnBrk="1" hangingPunct="1"/>
            <a:r>
              <a:rPr lang="en-US" altLang="en-US" sz="2900" smtClean="0">
                <a:solidFill>
                  <a:schemeClr val="tx1"/>
                </a:solidFill>
              </a:rPr>
              <a:t>IN SPITE OF OVERWHELMING EVIDENCE TO THE CONTRARY, SOME CONTINUE TO DENY THE HOLOCAUST EVER OCCURRED</a:t>
            </a:r>
            <a:endParaRPr lang="en-US" altLang="en-US" smtClean="0"/>
          </a:p>
        </p:txBody>
      </p:sp>
      <p:pic>
        <p:nvPicPr>
          <p:cNvPr id="72707" name="Picture 5" descr="DSC01170"/>
          <p:cNvPicPr>
            <a:picLocks noGrp="1" noChangeAspect="1" noChangeArrowheads="1"/>
          </p:cNvPicPr>
          <p:nvPr>
            <p:ph sz="quarter" idx="1"/>
          </p:nvPr>
        </p:nvPicPr>
        <p:blipFill>
          <a:blip r:embed="rId3" cstate="print"/>
          <a:srcRect/>
          <a:stretch>
            <a:fillRect/>
          </a:stretch>
        </p:blipFill>
        <p:spPr>
          <a:xfrm>
            <a:off x="609600" y="1981200"/>
            <a:ext cx="3810000" cy="2438400"/>
          </a:xfrm>
        </p:spPr>
      </p:pic>
      <p:sp>
        <p:nvSpPr>
          <p:cNvPr id="72708" name="Rectangle 7"/>
          <p:cNvSpPr>
            <a:spLocks noGrp="1" noChangeArrowheads="1"/>
          </p:cNvSpPr>
          <p:nvPr>
            <p:ph type="body" sz="half" idx="3"/>
          </p:nvPr>
        </p:nvSpPr>
        <p:spPr>
          <a:xfrm>
            <a:off x="685800" y="4800600"/>
            <a:ext cx="7772400" cy="1295400"/>
          </a:xfrm>
        </p:spPr>
        <p:txBody>
          <a:bodyPr/>
          <a:lstStyle/>
          <a:p>
            <a:pPr eaLnBrk="1" hangingPunct="1"/>
            <a:r>
              <a:rPr lang="en-US" altLang="en-US" sz="2400" smtClean="0"/>
              <a:t>FORMER PRESIDENT OF IRAN - NO HOLOCAUST</a:t>
            </a:r>
          </a:p>
          <a:p>
            <a:pPr eaLnBrk="1" hangingPunct="1"/>
            <a:r>
              <a:rPr lang="en-US" altLang="en-US" sz="2400" smtClean="0"/>
              <a:t>BISHOP WILLIAMSON - NO GAS CHAMBERS</a:t>
            </a:r>
          </a:p>
        </p:txBody>
      </p:sp>
      <p:pic>
        <p:nvPicPr>
          <p:cNvPr id="72709" name="Picture 8"/>
          <p:cNvPicPr>
            <a:picLocks noChangeAspect="1" noChangeArrowheads="1"/>
          </p:cNvPicPr>
          <p:nvPr>
            <p:ph sz="quarter" idx="2"/>
          </p:nvPr>
        </p:nvPicPr>
        <p:blipFill>
          <a:blip r:embed="rId4" cstate="print"/>
          <a:srcRect/>
          <a:stretch>
            <a:fillRect/>
          </a:stretch>
        </p:blipFill>
        <p:spPr>
          <a:xfrm>
            <a:off x="4419600" y="1981200"/>
            <a:ext cx="3810000" cy="2362200"/>
          </a:xfrm>
          <a:noFill/>
        </p:spPr>
      </p:pic>
    </p:spTree>
  </p:cSld>
  <p:clrMapOvr>
    <a:masterClrMapping/>
  </p:clrMapOvr>
  <p:transition spd="med">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IN SPITE OF CRIES OF</a:t>
            </a:r>
            <a:br>
              <a:rPr lang="en-US" altLang="en-US" smtClean="0"/>
            </a:br>
            <a:r>
              <a:rPr lang="en-US" altLang="en-US" smtClean="0"/>
              <a:t>“NEVER AGAIN”</a:t>
            </a:r>
            <a:br>
              <a:rPr lang="en-US" altLang="en-US" smtClean="0"/>
            </a:br>
            <a:r>
              <a:rPr lang="en-US" altLang="en-US" smtClean="0"/>
              <a:t>IT HAPPENS AGAIN</a:t>
            </a:r>
          </a:p>
        </p:txBody>
      </p:sp>
      <p:pic>
        <p:nvPicPr>
          <p:cNvPr id="73731" name="Picture 4" descr="DSC01171"/>
          <p:cNvPicPr>
            <a:picLocks noGrp="1" noChangeAspect="1" noChangeArrowheads="1"/>
          </p:cNvPicPr>
          <p:nvPr>
            <p:ph idx="1"/>
          </p:nvPr>
        </p:nvPicPr>
        <p:blipFill>
          <a:blip r:embed="rId2" cstate="print"/>
          <a:srcRect/>
          <a:stretch>
            <a:fillRect/>
          </a:stretch>
        </p:blipFill>
        <p:spPr>
          <a:xfrm>
            <a:off x="381000" y="2438400"/>
            <a:ext cx="8229600" cy="4419600"/>
          </a:xfrm>
        </p:spPr>
      </p:pic>
    </p:spTree>
  </p:cSld>
  <p:clrMapOvr>
    <a:masterClrMapping/>
  </p:clrMapOvr>
  <p:transition spd="med">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3900" smtClean="0"/>
              <a:t>PERHAPS THIS DAY WILL INSPIRE YOU TO TAKE  ACTION</a:t>
            </a:r>
            <a:endParaRPr lang="en-US" altLang="en-US" smtClean="0"/>
          </a:p>
        </p:txBody>
      </p:sp>
      <p:pic>
        <p:nvPicPr>
          <p:cNvPr id="74755" name="Picture 4" descr="DSC01163"/>
          <p:cNvPicPr>
            <a:picLocks noGrp="1" noChangeAspect="1" noChangeArrowheads="1"/>
          </p:cNvPicPr>
          <p:nvPr>
            <p:ph idx="1"/>
          </p:nvPr>
        </p:nvPicPr>
        <p:blipFill>
          <a:blip r:embed="rId2" cstate="print"/>
          <a:srcRect/>
          <a:stretch>
            <a:fillRect/>
          </a:stretch>
        </p:blipFill>
        <p:spPr>
          <a:xfrm>
            <a:off x="457200" y="1981200"/>
            <a:ext cx="8153400" cy="4648200"/>
          </a:xfrm>
        </p:spPr>
      </p:pic>
    </p:spTree>
  </p:cSld>
  <p:clrMapOvr>
    <a:masterClrMapping/>
  </p:clrMapOvr>
  <p:transition spd="med">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609600"/>
            <a:ext cx="7772400" cy="1752600"/>
          </a:xfrm>
        </p:spPr>
        <p:txBody>
          <a:bodyPr/>
          <a:lstStyle/>
          <a:p>
            <a:pPr eaLnBrk="1" hangingPunct="1"/>
            <a:r>
              <a:rPr lang="en-US" altLang="en-US" sz="3500" smtClean="0"/>
              <a:t>IT WAS FOR THIS REASON THE HOLOCAUST MEMORIAL WAS BUILT</a:t>
            </a:r>
            <a:br>
              <a:rPr lang="en-US" altLang="en-US" sz="3500" smtClean="0"/>
            </a:br>
            <a:r>
              <a:rPr lang="en-US" altLang="en-US" sz="3500" smtClean="0"/>
              <a:t/>
            </a:r>
            <a:br>
              <a:rPr lang="en-US" altLang="en-US" sz="3500" smtClean="0"/>
            </a:br>
            <a:endParaRPr lang="en-US" altLang="en-US" smtClean="0">
              <a:solidFill>
                <a:schemeClr val="tx1"/>
              </a:solidFill>
            </a:endParaRPr>
          </a:p>
        </p:txBody>
      </p:sp>
      <p:pic>
        <p:nvPicPr>
          <p:cNvPr id="75779" name="Picture 4" descr="USHMM REAR VIEW"/>
          <p:cNvPicPr>
            <a:picLocks noGrp="1" noChangeAspect="1" noChangeArrowheads="1"/>
          </p:cNvPicPr>
          <p:nvPr>
            <p:ph idx="1"/>
          </p:nvPr>
        </p:nvPicPr>
        <p:blipFill>
          <a:blip r:embed="rId3" cstate="print"/>
          <a:srcRect/>
          <a:stretch>
            <a:fillRect/>
          </a:stretch>
        </p:blipFill>
        <p:spPr>
          <a:xfrm>
            <a:off x="0" y="1981200"/>
            <a:ext cx="9144000" cy="4876800"/>
          </a:xfrm>
        </p:spPr>
      </p:pic>
    </p:spTree>
  </p:cSld>
  <p:clrMapOvr>
    <a:masterClrMapping/>
  </p:clrMapOvr>
  <p:transition spd="med">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THIS TRIP IS DESIGNED TO EDUCATE YOU</a:t>
            </a:r>
          </a:p>
        </p:txBody>
      </p:sp>
      <p:pic>
        <p:nvPicPr>
          <p:cNvPr id="76803" name="Picture 4" descr="DSC01165"/>
          <p:cNvPicPr>
            <a:picLocks noGrp="1" noChangeAspect="1" noChangeArrowheads="1"/>
          </p:cNvPicPr>
          <p:nvPr>
            <p:ph idx="1"/>
          </p:nvPr>
        </p:nvPicPr>
        <p:blipFill>
          <a:blip r:embed="rId3" cstate="print"/>
          <a:srcRect/>
          <a:stretch>
            <a:fillRect/>
          </a:stretch>
        </p:blipFill>
        <p:spPr>
          <a:xfrm>
            <a:off x="533400" y="2286000"/>
            <a:ext cx="8229600" cy="4343400"/>
          </a:xfrm>
        </p:spPr>
      </p:pic>
    </p:spTree>
  </p:cSld>
  <p:clrMapOvr>
    <a:masterClrMapping/>
  </p:clrMapOvr>
  <p:transition spd="med">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609600"/>
            <a:ext cx="7772400" cy="2514600"/>
          </a:xfrm>
        </p:spPr>
        <p:txBody>
          <a:bodyPr/>
          <a:lstStyle/>
          <a:p>
            <a:pPr eaLnBrk="1" hangingPunct="1"/>
            <a:r>
              <a:rPr lang="en-US" altLang="en-US" smtClean="0"/>
              <a:t>TO ENCOURAGE YOU TO MAKE DEMANDS OF</a:t>
            </a:r>
            <a:br>
              <a:rPr lang="en-US" altLang="en-US" smtClean="0"/>
            </a:br>
            <a:r>
              <a:rPr lang="en-US" altLang="en-US" smtClean="0"/>
              <a:t>“</a:t>
            </a:r>
            <a:r>
              <a:rPr lang="en-US" altLang="en-US" smtClean="0">
                <a:solidFill>
                  <a:schemeClr val="folHlink"/>
                </a:solidFill>
              </a:rPr>
              <a:t>NEVER AGAIN”</a:t>
            </a:r>
            <a:endParaRPr lang="en-US" altLang="en-US" smtClean="0"/>
          </a:p>
        </p:txBody>
      </p:sp>
      <p:pic>
        <p:nvPicPr>
          <p:cNvPr id="77827" name="Picture 4" descr="DSC01164"/>
          <p:cNvPicPr>
            <a:picLocks noGrp="1" noChangeAspect="1" noChangeArrowheads="1"/>
          </p:cNvPicPr>
          <p:nvPr>
            <p:ph idx="1"/>
          </p:nvPr>
        </p:nvPicPr>
        <p:blipFill>
          <a:blip r:embed="rId3" cstate="print"/>
          <a:srcRect/>
          <a:stretch>
            <a:fillRect/>
          </a:stretch>
        </p:blipFill>
        <p:spPr>
          <a:xfrm>
            <a:off x="381000" y="3048000"/>
            <a:ext cx="8305800" cy="3581400"/>
          </a:xfrm>
        </p:spPr>
      </p:pic>
    </p:spTree>
  </p:cSld>
  <p:clrMapOvr>
    <a:masterClrMapping/>
  </p:clrMapOvr>
  <p:transition spd="med">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z="3200" smtClean="0"/>
              <a:t>UNDERSTAND THAT BETWEEN THE TIME WE DEPART MCDOWELL AND THE TIME WE RETURN, PEOPLE IN DARFUR WILL DIE AS A RESULT OF GENOCIDE!</a:t>
            </a:r>
            <a:endParaRPr lang="en-US" altLang="en-US" smtClean="0"/>
          </a:p>
        </p:txBody>
      </p:sp>
      <p:pic>
        <p:nvPicPr>
          <p:cNvPr id="78851" name="Picture 4" descr="GENOCIDE EMERG"/>
          <p:cNvPicPr>
            <a:picLocks noGrp="1" noChangeAspect="1" noChangeArrowheads="1"/>
          </p:cNvPicPr>
          <p:nvPr>
            <p:ph idx="1"/>
          </p:nvPr>
        </p:nvPicPr>
        <p:blipFill>
          <a:blip r:embed="rId2" cstate="print"/>
          <a:srcRect/>
          <a:stretch>
            <a:fillRect/>
          </a:stretch>
        </p:blipFill>
        <p:spPr>
          <a:xfrm>
            <a:off x="533400" y="2667000"/>
            <a:ext cx="7772400" cy="4191000"/>
          </a:xfrm>
        </p:spPr>
      </p:pic>
    </p:spTree>
  </p:cSld>
  <p:clrMapOvr>
    <a:masterClrMapping/>
  </p:clrMapOvr>
  <p:transition spd="med">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z="4800" smtClean="0">
                <a:solidFill>
                  <a:schemeClr val="tx1"/>
                </a:solidFill>
              </a:rPr>
              <a:t>MY HOPE IS THAT THIS DAY WILL INSPIRE YOU TO DO YOUR PART</a:t>
            </a:r>
            <a:endParaRPr lang="en-US" altLang="en-US" sz="9600" smtClean="0">
              <a:solidFill>
                <a:schemeClr val="tx1"/>
              </a:solidFill>
            </a:endParaRPr>
          </a:p>
        </p:txBody>
      </p:sp>
      <p:pic>
        <p:nvPicPr>
          <p:cNvPr id="79875" name="Picture 8" descr="THINK ABOUT"/>
          <p:cNvPicPr>
            <a:picLocks noGrp="1" noChangeAspect="1" noChangeArrowheads="1"/>
          </p:cNvPicPr>
          <p:nvPr>
            <p:ph idx="1"/>
          </p:nvPr>
        </p:nvPicPr>
        <p:blipFill>
          <a:blip r:embed="rId3" cstate="print"/>
          <a:srcRect/>
          <a:stretch>
            <a:fillRect/>
          </a:stretch>
        </p:blipFill>
        <p:spPr>
          <a:xfrm>
            <a:off x="381000" y="2133600"/>
            <a:ext cx="8382000" cy="4495800"/>
          </a:xfrm>
        </p:spPr>
      </p:pic>
    </p:spTree>
  </p:cSld>
  <p:clrMapOvr>
    <a:masterClrMapping/>
  </p:clrMapOvr>
  <p:transition spd="med">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609600"/>
            <a:ext cx="7772400" cy="4953000"/>
          </a:xfrm>
        </p:spPr>
        <p:txBody>
          <a:bodyPr/>
          <a:lstStyle/>
          <a:p>
            <a:pPr eaLnBrk="1" hangingPunct="1"/>
            <a:r>
              <a:rPr lang="en-US" altLang="en-US" sz="5600" smtClean="0">
                <a:solidFill>
                  <a:schemeClr val="tx1"/>
                </a:solidFill>
              </a:rPr>
              <a:t>THIS TRIP INVOLVES THE TEACHING OF SOME POWERFUL LESSONS.</a:t>
            </a:r>
            <a:br>
              <a:rPr lang="en-US" altLang="en-US" sz="5600" smtClean="0">
                <a:solidFill>
                  <a:schemeClr val="tx1"/>
                </a:solidFill>
              </a:rPr>
            </a:br>
            <a:r>
              <a:rPr lang="en-US" altLang="en-US" sz="5600" smtClean="0">
                <a:solidFill>
                  <a:schemeClr val="tx1"/>
                </a:solidFill>
              </a:rPr>
              <a:t>IT IS OUR HOPE YOU LEARN FROM THOSE LESSONS.</a:t>
            </a:r>
            <a:endParaRPr lang="en-US" altLang="en-US" smtClean="0"/>
          </a:p>
        </p:txBody>
      </p:sp>
    </p:spTree>
  </p:cSld>
  <p:clrMapOvr>
    <a:masterClrMapping/>
  </p:clrMapOvr>
  <p:transition spd="med">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609600"/>
            <a:ext cx="7772400" cy="5257800"/>
          </a:xfrm>
        </p:spPr>
        <p:txBody>
          <a:bodyPr/>
          <a:lstStyle/>
          <a:p>
            <a:pPr eaLnBrk="1" hangingPunct="1"/>
            <a:r>
              <a:rPr lang="en-US" altLang="en-US" smtClean="0"/>
              <a:t>THIS DAY WILL PROVE DIFFICULT IN BOTH A PHYSICAL AND EMOTIONAL SENSE.</a:t>
            </a:r>
            <a:br>
              <a:rPr lang="en-US" altLang="en-US" smtClean="0"/>
            </a:br>
            <a:r>
              <a:rPr lang="en-US" altLang="en-US" smtClean="0">
                <a:solidFill>
                  <a:schemeClr val="folHlink"/>
                </a:solidFill>
              </a:rPr>
              <a:t>YOU ARE TO BE COMMENDED FOR MAKING THIS EFFORT!!</a:t>
            </a:r>
            <a:endParaRPr lang="en-US" altLang="en-US" smtClean="0"/>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200" smtClean="0"/>
              <a:t>YOU WILL BE TRAVELING WITH TOLERANCE STUDENTS, HISTORY STUDENTS, STAFF</a:t>
            </a:r>
            <a:br>
              <a:rPr lang="en-US" altLang="en-US" sz="3200" smtClean="0"/>
            </a:br>
            <a:r>
              <a:rPr lang="en-US" altLang="en-US" sz="3200" smtClean="0"/>
              <a:t>AND FACULTY.    </a:t>
            </a:r>
            <a:r>
              <a:rPr lang="en-US" altLang="en-US" sz="3200" smtClean="0">
                <a:solidFill>
                  <a:schemeClr val="folHlink"/>
                </a:solidFill>
              </a:rPr>
              <a:t>BE NICE!!</a:t>
            </a:r>
            <a:endParaRPr lang="en-US" altLang="en-US" smtClean="0"/>
          </a:p>
        </p:txBody>
      </p:sp>
      <p:pic>
        <p:nvPicPr>
          <p:cNvPr id="9219" name="Content Placeholder 2"/>
          <p:cNvPicPr>
            <a:picLocks noGrp="1" noChangeAspect="1"/>
          </p:cNvPicPr>
          <p:nvPr>
            <p:ph idx="1"/>
          </p:nvPr>
        </p:nvPicPr>
        <p:blipFill>
          <a:blip r:embed="rId2" cstate="print"/>
          <a:srcRect/>
          <a:stretch>
            <a:fillRect/>
          </a:stretch>
        </p:blipFill>
        <p:spPr>
          <a:xfrm>
            <a:off x="1828800" y="2286000"/>
            <a:ext cx="5486400" cy="4191000"/>
          </a:xfrm>
        </p:spPr>
      </p:pic>
    </p:spTree>
  </p:cSld>
  <p:clrMapOvr>
    <a:masterClrMapping/>
  </p:clrMapOvr>
  <p:transition spd="med">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609600"/>
            <a:ext cx="8686800" cy="1143000"/>
          </a:xfrm>
        </p:spPr>
        <p:txBody>
          <a:bodyPr/>
          <a:lstStyle/>
          <a:p>
            <a:pPr eaLnBrk="1" hangingPunct="1"/>
            <a:r>
              <a:rPr lang="en-US" altLang="en-US" sz="3600" smtClean="0"/>
              <a:t>IF YOU WANT TO SEE MORE - WE DO TRAVEL TO DC IN OCTOBER FOR A </a:t>
            </a:r>
            <a:br>
              <a:rPr lang="en-US" altLang="en-US" sz="3600" smtClean="0"/>
            </a:br>
            <a:r>
              <a:rPr lang="en-US" altLang="en-US" sz="3600" smtClean="0"/>
              <a:t>3 DAY TRIP</a:t>
            </a:r>
            <a:br>
              <a:rPr lang="en-US" altLang="en-US" sz="3600" smtClean="0"/>
            </a:br>
            <a:r>
              <a:rPr lang="en-US" altLang="en-US" sz="3600" smtClean="0">
                <a:solidFill>
                  <a:schemeClr val="folHlink"/>
                </a:solidFill>
              </a:rPr>
              <a:t>SEE ME FOR INFO ON THAT</a:t>
            </a:r>
            <a:endParaRPr lang="en-US" altLang="en-US" smtClean="0"/>
          </a:p>
        </p:txBody>
      </p:sp>
      <p:pic>
        <p:nvPicPr>
          <p:cNvPr id="82947" name="Picture 4" descr="FALL TRIP COVER"/>
          <p:cNvPicPr>
            <a:picLocks noGrp="1" noChangeAspect="1" noChangeArrowheads="1"/>
          </p:cNvPicPr>
          <p:nvPr>
            <p:ph idx="1"/>
          </p:nvPr>
        </p:nvPicPr>
        <p:blipFill>
          <a:blip r:embed="rId2" cstate="print"/>
          <a:srcRect/>
          <a:stretch>
            <a:fillRect/>
          </a:stretch>
        </p:blipFill>
        <p:spPr>
          <a:xfrm>
            <a:off x="1066800" y="2438400"/>
            <a:ext cx="6477000" cy="4114800"/>
          </a:xfrm>
        </p:spPr>
      </p:pic>
    </p:spTree>
  </p:cSld>
  <p:clrMapOvr>
    <a:masterClrMapping/>
  </p:clrMapOvr>
  <p:transition spd="med">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z="3600" smtClean="0"/>
              <a:t>I THANK YOU FOR BEING HERE TODAY AND LOOK FORWARD TO TRAVELING WITH YOU</a:t>
            </a:r>
            <a:endParaRPr lang="en-US" altLang="en-US" smtClean="0"/>
          </a:p>
        </p:txBody>
      </p:sp>
      <p:pic>
        <p:nvPicPr>
          <p:cNvPr id="83971" name="Picture 4" descr="WMON"/>
          <p:cNvPicPr>
            <a:picLocks noGrp="1" noChangeAspect="1" noChangeArrowheads="1"/>
          </p:cNvPicPr>
          <p:nvPr>
            <p:ph idx="1"/>
          </p:nvPr>
        </p:nvPicPr>
        <p:blipFill>
          <a:blip r:embed="rId2" cstate="print"/>
          <a:srcRect/>
          <a:stretch>
            <a:fillRect/>
          </a:stretch>
        </p:blipFill>
        <p:spPr>
          <a:xfrm>
            <a:off x="838200" y="1981200"/>
            <a:ext cx="7315200" cy="4114800"/>
          </a:xfrm>
        </p:spPr>
      </p:pic>
    </p:spTree>
  </p:cSld>
  <p:clrMapOvr>
    <a:masterClrMapping/>
  </p:clrMapOvr>
  <p:transition spd="med">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609600"/>
            <a:ext cx="7772400" cy="3810000"/>
          </a:xfrm>
        </p:spPr>
        <p:txBody>
          <a:bodyPr/>
          <a:lstStyle/>
          <a:p>
            <a:pPr eaLnBrk="1" hangingPunct="1"/>
            <a:r>
              <a:rPr lang="en-US" altLang="en-US" smtClean="0"/>
              <a:t>IF YOU HAVE ANY QUESTIONS PLEASE LET ME KNOW!</a:t>
            </a:r>
            <a:br>
              <a:rPr lang="en-US" altLang="en-US" smtClean="0"/>
            </a:br>
            <a:r>
              <a:rPr lang="en-US" altLang="en-US" smtClean="0"/>
              <a:t/>
            </a:r>
            <a:br>
              <a:rPr lang="en-US" altLang="en-US" smtClean="0"/>
            </a:br>
            <a:r>
              <a:rPr lang="en-US" altLang="en-US" smtClean="0">
                <a:solidFill>
                  <a:schemeClr val="folHlink"/>
                </a:solidFill>
              </a:rPr>
              <a:t>THANK YOU FOR YOUR TIME AND ATTENTION.</a:t>
            </a:r>
            <a:endParaRPr lang="en-US" altLang="en-US" smtClean="0"/>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5562600"/>
          </a:xfrm>
        </p:spPr>
        <p:txBody>
          <a:bodyPr/>
          <a:lstStyle/>
          <a:p>
            <a:pPr eaLnBrk="1" hangingPunct="1"/>
            <a:r>
              <a:rPr lang="en-US" altLang="en-US" smtClean="0"/>
              <a:t>THIS DAY INVOLVES A GREAT DEAL OF PLANNING AND EXPENSE. IT IS MADE POSSIBLE BY THE </a:t>
            </a:r>
            <a:br>
              <a:rPr lang="en-US" altLang="en-US" smtClean="0"/>
            </a:br>
            <a:r>
              <a:rPr lang="en-US" altLang="en-US" smtClean="0">
                <a:solidFill>
                  <a:schemeClr val="folHlink"/>
                </a:solidFill>
              </a:rPr>
              <a:t>ERIE HOLOCAUST EDUCATION FUND</a:t>
            </a:r>
            <a:br>
              <a:rPr lang="en-US" altLang="en-US" smtClean="0">
                <a:solidFill>
                  <a:schemeClr val="folHlink"/>
                </a:solidFill>
              </a:rPr>
            </a:br>
            <a:r>
              <a:rPr lang="en-US" altLang="en-US" smtClean="0">
                <a:solidFill>
                  <a:schemeClr val="folHlink"/>
                </a:solidFill>
              </a:rPr>
              <a:t>AND THE </a:t>
            </a:r>
            <a:br>
              <a:rPr lang="en-US" altLang="en-US" smtClean="0">
                <a:solidFill>
                  <a:schemeClr val="folHlink"/>
                </a:solidFill>
              </a:rPr>
            </a:br>
            <a:r>
              <a:rPr lang="en-US" altLang="en-US" smtClean="0">
                <a:solidFill>
                  <a:schemeClr val="folHlink"/>
                </a:solidFill>
              </a:rPr>
              <a:t>JEWISH COMMUNITY COUNCIL OF ERIE</a:t>
            </a:r>
            <a:endParaRPr lang="en-US" altLang="en-US" smtClean="0"/>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Blank">
  <a:themeElements>
    <a:clrScheme name="">
      <a:dk1>
        <a:srgbClr val="003366"/>
      </a:dk1>
      <a:lt1>
        <a:srgbClr val="FF262A"/>
      </a:lt1>
      <a:dk2>
        <a:srgbClr val="000099"/>
      </a:dk2>
      <a:lt2>
        <a:srgbClr val="CCFFFF"/>
      </a:lt2>
      <a:accent1>
        <a:srgbClr val="3366CC"/>
      </a:accent1>
      <a:accent2>
        <a:srgbClr val="00B000"/>
      </a:accent2>
      <a:accent3>
        <a:srgbClr val="AAAACA"/>
      </a:accent3>
      <a:accent4>
        <a:srgbClr val="DA1F22"/>
      </a:accent4>
      <a:accent5>
        <a:srgbClr val="ADB8E2"/>
      </a:accent5>
      <a:accent6>
        <a:srgbClr val="009F00"/>
      </a:accent6>
      <a:hlink>
        <a:srgbClr val="66CCFF"/>
      </a:hlink>
      <a:folHlink>
        <a:srgbClr val="FFE701"/>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7283</TotalTime>
  <Words>1216</Words>
  <Application>Microsoft Office PowerPoint</Application>
  <PresentationFormat>On-screen Show (4:3)</PresentationFormat>
  <Paragraphs>223</Paragraphs>
  <Slides>82</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82</vt:i4>
      </vt:variant>
    </vt:vector>
  </HeadingPairs>
  <TitlesOfParts>
    <vt:vector size="85" baseType="lpstr">
      <vt:lpstr>Times</vt:lpstr>
      <vt:lpstr>Arial</vt:lpstr>
      <vt:lpstr>Blank</vt:lpstr>
      <vt:lpstr> MCDOWELL HIGH SCHOOL UNITED STATES HOLOCAUST MEMORIAL MUSEUM  WASHINGTON DC VISIT MONDAY FEBRUARY 23, 2015</vt:lpstr>
      <vt:lpstr>GOOD AFTERNOON! THIS MEETING COVERS SOME IMPORTANT DETAILS THAT WILL HELP YOU GET THE MOST OUT OF THIS TRIP</vt:lpstr>
      <vt:lpstr>AS YOU CAN IMAGINE, THIS DAY INVOLVES THE STUDY HORRIFIC EVENTS  BOTH PAST AND PRESENT</vt:lpstr>
      <vt:lpstr>AS DIFFICULT AS IT MIGHT BE THIS WILL BE A DAY YOU WON’T SOON FORGET</vt:lpstr>
      <vt:lpstr>THE TRIP WILL CHALLENGE YOU IN SEVERAL WAYS</vt:lpstr>
      <vt:lpstr>FIRST OFF -  LONG DAY, MANY MILES!  PACE YOURSELF!</vt:lpstr>
      <vt:lpstr>ALTHOUGH THE DAY MAY BE INTENSE PLEASE TRY AND “ENJOY” THE EXPERIENCE</vt:lpstr>
      <vt:lpstr>YOU WILL BE TRAVELING WITH TOLERANCE STUDENTS, HISTORY STUDENTS, STAFF AND FACULTY.    BE NICE!!</vt:lpstr>
      <vt:lpstr>THIS DAY INVOLVES A GREAT DEAL OF PLANNING AND EXPENSE. IT IS MADE POSSIBLE BY THE  ERIE HOLOCAUST EDUCATION FUND AND THE  JEWISH COMMUNITY COUNCIL OF ERIE</vt:lpstr>
      <vt:lpstr>THE TOTAL COST OF TRIP EXCEEDS $3,000 YOUR $25 DONATION WILL BE PLACED BACK INTO THE HOLOCAUST EDUCATION FUND AT THE ERIE COMMUNITY FOUNDATION THANK YOU!!</vt:lpstr>
      <vt:lpstr>THIS HELPS KEEP THE FUND SOLVENT AND ALLOW FOR STUDENTS TO MAKE THE TRIP WELL INTO THE FUTURE.  YOUR HELP IS GREATLY APPRECIATED!</vt:lpstr>
      <vt:lpstr>IF ANYTHING COMES UP BETWEEN TODAY AND OUR DEPARTURE ON MONDAY AND YOU CAN’T TRAVEL - PLEASE LET MR. HODERNY KNOW. WE WILL THEN PLACE A STUDENT FROM THE WAITING LIST</vt:lpstr>
      <vt:lpstr>IF ANY LAST MINUTE PROBLEMS OR QUESTIONS COME UP,  PLEASE CONTACT  MR. HODERNY 814-873-4755</vt:lpstr>
      <vt:lpstr>ALSO TO HELP PREPARE YOU FOR THE MUSEUM VISIT I SUGGEST YOU LOG ON TO USHMM.ORG PRIOR TO OUR DEPARTURE</vt:lpstr>
      <vt:lpstr>AND YES! THERE IS AN APP FOR THE MUSEUM. THAT HAND OUT IS BEING PASSED AROUND. THIS MAY HELP ENHANCE THE QUALITY OF YOUR VISIT. </vt:lpstr>
      <vt:lpstr>I WILL PASS AROUND A FOLDER TODAY. THIS FOLDER WILL BE GIVEN TO EACH OF YOU ON MONDAY.  IT CONTAINS MATERIAL THAT YOU WILL USE THROUGHOUT THE DAY.</vt:lpstr>
      <vt:lpstr>THESE WILL BE DISTRIBUTED ON BUS AFTER FIRST STOP. THEY ARE YOURS TO USE ON THE TRIP AND YOURS TO KEEP.  </vt:lpstr>
      <vt:lpstr>IN YOUR FOLDER YOU WILL FIND THIS HANDOUT FOR OUR STOP PRIOR TO MUSEUM TOUR</vt:lpstr>
      <vt:lpstr>YOU ARE VERY FORTUNATE TO BE PART OF THIS DAY! NOT MANY CLASSES END UP AT THE INTERSECTION OF WALLENBERG PLACE AND INDEPENDENCE AVE</vt:lpstr>
      <vt:lpstr>ALSO REMEMBER THAT IN RETURN FOR THE PRIVILEDGE OF TRAVELING ON THIS TRIP YOU AGREE TO THE FOLLOWING:  PARTICIPATE IN THE DAYS ACTIVITIES ON THE TRIP TO THE MUSEUM.  ONE PAGE TYPED REFLECTION OF YOUR EXPERIENCE THAT DAY – DUE ONE WEEK FROM THE TRIP.  MAKE THE BEST USE OF YOUR TIME IN THE MUSEUM – UP TO THE LAST MINUTE!! NO DOWN TIME WHILE IN THE MUSEUM.  </vt:lpstr>
      <vt:lpstr>SOME DETAILS THAT MIGHT HELP…</vt:lpstr>
      <vt:lpstr>BUS WILL DEPART MCDOWELL HIGH SCHOOL WEST 38TH STREET PARKING LOT AT  5AM - NOT A MINUTE LATER! COACH USA  YOU WILL PICK YOUR SEAT AS YOU ARRIVE YOU DECIDE WHAT TIME TO ARRIVE. </vt:lpstr>
      <vt:lpstr>ERIE WEATHER FIRST</vt:lpstr>
      <vt:lpstr>WEATHER FORECAST? NOT BAD CONSIDERING THE TIME OF YEAR</vt:lpstr>
      <vt:lpstr>WHAT SHOULD YOU BRING?</vt:lpstr>
      <vt:lpstr>OTHER “STUFF” TO CONSIDER:</vt:lpstr>
      <vt:lpstr>MUSEUM SECURITY</vt:lpstr>
      <vt:lpstr>WHAT TO SEE IN MUSEUM </vt:lpstr>
      <vt:lpstr>IF YOU WERE TO VIEW THE ENTIRE MUSEUM INCLUDING ALL THE EXHIBITS - IT WOULD TAKE AT LEAST A WEEK! DO THE BEST YOU CAN, SEE WHAT INTEREST YOU, MAKE THE BEST OF THE TIME YOU HAVE!!</vt:lpstr>
      <vt:lpstr>CONSIDERING THE TIME AND EXPENSE INVOLVED IN GETTING YOU TO THE MUSEUM,  PLEASE USE ALL THE TIME YOU HAVE!! IT MAKES NO SENSE FOR YOU TO SIT IDOL IN THE LOBBY.  CARPE DIEM!!</vt:lpstr>
      <vt:lpstr>WHAT WILL YOU DISCOVER WHILE VISITING THE MUSEUM??</vt:lpstr>
      <vt:lpstr>THE ARCHITECT WANTED YOU TO SENSE THAT “SOMETHING IS AMISS…”</vt:lpstr>
      <vt:lpstr>IF YOU LISTEN, THIS BUILDING WILL “ SPEAK TO YOU!”</vt:lpstr>
      <vt:lpstr>IT WILL CRY OUT…   “NEVER AGAIN”</vt:lpstr>
      <vt:lpstr>WHY BUILD A MUSEUM FOR SUCH AN EVENT, SUCH A MEMORY?</vt:lpstr>
      <vt:lpstr>THE BUILDING IS AN ARCHITECTURAL MASTERPIECE</vt:lpstr>
      <vt:lpstr>DESIGN BY JAMES FREED</vt:lpstr>
      <vt:lpstr>OPENED IN APRIL OF 1993</vt:lpstr>
      <vt:lpstr>EXTERIOR BLENDS IN WITH WASHINGTON</vt:lpstr>
      <vt:lpstr>JUST AS THE HOLOCAUST DEFIES UNDERSTANDING, THE BUILDING ITSELF IS NOT MEANT TO BE UNDERSTOOD  THE MUSEUM EXPERIENCE IS WHAT YOU MAKE IT !</vt:lpstr>
      <vt:lpstr>OUTSIDE: A MERE FACADE, A FAKE SCREEN THAT COVERS THE REALITY YOU WILL EXPERIENCE ONCE INSIDE</vt:lpstr>
      <vt:lpstr>ONCE INSIDE: A WORLD OF BRICKS, TOWERS, SENTRY BOXES, ARCHES, TRIANGLES, CONFUSION…</vt:lpstr>
      <vt:lpstr>HALL OF WITNESS MAIN LOBBY</vt:lpstr>
      <vt:lpstr>GLASS CEILINGS, DISTORTED AND TWISTED</vt:lpstr>
      <vt:lpstr>WALLS DO NOT JOIN OR CONNECT, GAPS, MATERIALS DO NOT MATCH</vt:lpstr>
      <vt:lpstr>HALL OF WITNESS</vt:lpstr>
      <vt:lpstr>EXPOSED STEEL BEAMS, BOARDED WINDOWS, METAL RAILINGS, STEEL GATES, FENCES, BRIDGES; ALL DISTURBING SIGNALS OF SEPARATION.</vt:lpstr>
      <vt:lpstr>NO CONTACT, NO VIEW OF THE OUTSIDE WORLD. A SENSE THAT SOMEONE IS WATCHING YOU!</vt:lpstr>
      <vt:lpstr> “YOU ARE IN A DIFFERENT PLACE NOW”</vt:lpstr>
      <vt:lpstr>YOU GET A SENSE THAT “SOMETHING IS AMISS HERE”</vt:lpstr>
      <vt:lpstr>THE MAIN EXHIBIT</vt:lpstr>
      <vt:lpstr>MAIN EXHIBIT 3 FLOORS</vt:lpstr>
      <vt:lpstr>MAIN EXHIBIT</vt:lpstr>
      <vt:lpstr>AS YOU EXIT ELEVATOR YOU COME FACE TO FACE WITH THE HORROR OF THIS EVENT</vt:lpstr>
      <vt:lpstr>THE SHOES…</vt:lpstr>
      <vt:lpstr>THE VICTIMS</vt:lpstr>
      <vt:lpstr>BY THE THOUSANDS…</vt:lpstr>
      <vt:lpstr>THE TRAIN CAR</vt:lpstr>
      <vt:lpstr>TO THE RIGHT OR THE LEFT “LIFE OR DEATH”</vt:lpstr>
      <vt:lpstr>THE ARMS</vt:lpstr>
      <vt:lpstr>THE UNIFORMS</vt:lpstr>
      <vt:lpstr>THE BUNKS</vt:lpstr>
      <vt:lpstr>THE FINAL SOLUTION</vt:lpstr>
      <vt:lpstr>THE HOPE FOR A BETTER FUTURE</vt:lpstr>
      <vt:lpstr>HALL OF REMEMBRANCE</vt:lpstr>
      <vt:lpstr>HALL OF REMEMBRANCE ONCE YOU SEE THIS CAMERA CAN BE USED</vt:lpstr>
      <vt:lpstr>AFTER THIS VISIT, YOU WILL HAVE WITNESSED…</vt:lpstr>
      <vt:lpstr>WE WILL MEET OUTSIDE IN THE SAME PLACE WE ENTERED</vt:lpstr>
      <vt:lpstr>AS YOU CONCLUDE YOUR VISIT CONSIDER THE FOLLOWING:</vt:lpstr>
      <vt:lpstr>IN SPITE OF OVERWHELMING EVIDENCE TO THE CONTRARY, SOME CONTINUE TO DENY THE HOLOCAUST EVER OCCURRED</vt:lpstr>
      <vt:lpstr>IN SPITE OF CRIES OF “NEVER AGAIN” IT HAPPENS AGAIN</vt:lpstr>
      <vt:lpstr>PERHAPS THIS DAY WILL INSPIRE YOU TO TAKE  ACTION</vt:lpstr>
      <vt:lpstr>IT WAS FOR THIS REASON THE HOLOCAUST MEMORIAL WAS BUILT  </vt:lpstr>
      <vt:lpstr>THIS TRIP IS DESIGNED TO EDUCATE YOU</vt:lpstr>
      <vt:lpstr>TO ENCOURAGE YOU TO MAKE DEMANDS OF “NEVER AGAIN”</vt:lpstr>
      <vt:lpstr>UNDERSTAND THAT BETWEEN THE TIME WE DEPART MCDOWELL AND THE TIME WE RETURN, PEOPLE IN DARFUR WILL DIE AS A RESULT OF GENOCIDE!</vt:lpstr>
      <vt:lpstr>MY HOPE IS THAT THIS DAY WILL INSPIRE YOU TO DO YOUR PART</vt:lpstr>
      <vt:lpstr>THIS TRIP INVOLVES THE TEACHING OF SOME POWERFUL LESSONS. IT IS OUR HOPE YOU LEARN FROM THOSE LESSONS.</vt:lpstr>
      <vt:lpstr>THIS DAY WILL PROVE DIFFICULT IN BOTH A PHYSICAL AND EMOTIONAL SENSE. YOU ARE TO BE COMMENDED FOR MAKING THIS EFFORT!!</vt:lpstr>
      <vt:lpstr>IF YOU WANT TO SEE MORE - WE DO TRAVEL TO DC IN OCTOBER FOR A  3 DAY TRIP SEE ME FOR INFO ON THAT</vt:lpstr>
      <vt:lpstr>I THANK YOU FOR BEING HERE TODAY AND LOOK FORWARD TO TRAVELING WITH YOU</vt:lpstr>
      <vt:lpstr>IF YOU HAVE ANY QUESTIONS PLEASE LET ME KNOW!  THANK YOU FOR YOUR TIME AND ATTENTION.</vt:lpstr>
    </vt:vector>
  </TitlesOfParts>
  <Company>MTSD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HOLOCAUST MEMORIAL MUSEUM</dc:title>
  <dc:creator>Dois</dc:creator>
  <cp:lastModifiedBy>jwilson</cp:lastModifiedBy>
  <cp:revision>214</cp:revision>
  <dcterms:created xsi:type="dcterms:W3CDTF">2004-02-28T13:31:26Z</dcterms:created>
  <dcterms:modified xsi:type="dcterms:W3CDTF">2015-02-25T14:22:24Z</dcterms:modified>
</cp:coreProperties>
</file>